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64" r:id="rId3"/>
    <p:sldMasterId id="2147483666" r:id="rId4"/>
  </p:sldMasterIdLst>
  <p:notesMasterIdLst>
    <p:notesMasterId r:id="rId114"/>
  </p:notesMasterIdLst>
  <p:handoutMasterIdLst>
    <p:handoutMasterId r:id="rId115"/>
  </p:handoutMasterIdLst>
  <p:sldIdLst>
    <p:sldId id="256" r:id="rId5"/>
    <p:sldId id="257" r:id="rId6"/>
    <p:sldId id="355" r:id="rId7"/>
    <p:sldId id="356" r:id="rId8"/>
    <p:sldId id="289" r:id="rId9"/>
    <p:sldId id="291" r:id="rId10"/>
    <p:sldId id="292" r:id="rId11"/>
    <p:sldId id="344" r:id="rId12"/>
    <p:sldId id="274" r:id="rId13"/>
    <p:sldId id="258" r:id="rId14"/>
    <p:sldId id="369" r:id="rId15"/>
    <p:sldId id="259" r:id="rId16"/>
    <p:sldId id="278" r:id="rId17"/>
    <p:sldId id="260" r:id="rId18"/>
    <p:sldId id="279" r:id="rId19"/>
    <p:sldId id="261" r:id="rId20"/>
    <p:sldId id="280" r:id="rId21"/>
    <p:sldId id="262" r:id="rId22"/>
    <p:sldId id="281" r:id="rId23"/>
    <p:sldId id="263" r:id="rId24"/>
    <p:sldId id="282" r:id="rId25"/>
    <p:sldId id="264" r:id="rId26"/>
    <p:sldId id="283" r:id="rId27"/>
    <p:sldId id="293" r:id="rId28"/>
    <p:sldId id="294" r:id="rId29"/>
    <p:sldId id="348" r:id="rId30"/>
    <p:sldId id="347" r:id="rId31"/>
    <p:sldId id="359" r:id="rId32"/>
    <p:sldId id="360" r:id="rId33"/>
    <p:sldId id="303" r:id="rId34"/>
    <p:sldId id="304" r:id="rId35"/>
    <p:sldId id="305" r:id="rId36"/>
    <p:sldId id="306" r:id="rId37"/>
    <p:sldId id="308" r:id="rId38"/>
    <p:sldId id="307" r:id="rId39"/>
    <p:sldId id="380" r:id="rId40"/>
    <p:sldId id="368" r:id="rId41"/>
    <p:sldId id="364" r:id="rId42"/>
    <p:sldId id="363" r:id="rId43"/>
    <p:sldId id="312" r:id="rId44"/>
    <p:sldId id="311" r:id="rId45"/>
    <p:sldId id="370" r:id="rId46"/>
    <p:sldId id="381" r:id="rId47"/>
    <p:sldId id="314" r:id="rId48"/>
    <p:sldId id="313" r:id="rId49"/>
    <p:sldId id="316" r:id="rId50"/>
    <p:sldId id="315" r:id="rId51"/>
    <p:sldId id="318" r:id="rId52"/>
    <p:sldId id="317" r:id="rId53"/>
    <p:sldId id="354" r:id="rId54"/>
    <p:sldId id="353" r:id="rId55"/>
    <p:sldId id="322" r:id="rId56"/>
    <p:sldId id="321" r:id="rId57"/>
    <p:sldId id="324" r:id="rId58"/>
    <p:sldId id="323" r:id="rId59"/>
    <p:sldId id="326" r:id="rId60"/>
    <p:sldId id="325" r:id="rId61"/>
    <p:sldId id="328" r:id="rId62"/>
    <p:sldId id="327" r:id="rId63"/>
    <p:sldId id="296" r:id="rId64"/>
    <p:sldId id="341" r:id="rId65"/>
    <p:sldId id="299" r:id="rId66"/>
    <p:sldId id="342" r:id="rId67"/>
    <p:sldId id="351" r:id="rId68"/>
    <p:sldId id="358" r:id="rId69"/>
    <p:sldId id="371" r:id="rId70"/>
    <p:sldId id="277" r:id="rId71"/>
    <p:sldId id="377" r:id="rId72"/>
    <p:sldId id="372" r:id="rId73"/>
    <p:sldId id="276" r:id="rId74"/>
    <p:sldId id="373" r:id="rId75"/>
    <p:sldId id="275" r:id="rId76"/>
    <p:sldId id="268" r:id="rId77"/>
    <p:sldId id="284" r:id="rId78"/>
    <p:sldId id="269" r:id="rId79"/>
    <p:sldId id="285" r:id="rId80"/>
    <p:sldId id="270" r:id="rId81"/>
    <p:sldId id="286" r:id="rId82"/>
    <p:sldId id="271" r:id="rId83"/>
    <p:sldId id="287" r:id="rId84"/>
    <p:sldId id="272" r:id="rId85"/>
    <p:sldId id="288" r:id="rId86"/>
    <p:sldId id="343" r:id="rId87"/>
    <p:sldId id="345" r:id="rId88"/>
    <p:sldId id="330" r:id="rId89"/>
    <p:sldId id="329" r:id="rId90"/>
    <p:sldId id="334" r:id="rId91"/>
    <p:sldId id="333" r:id="rId92"/>
    <p:sldId id="374" r:id="rId93"/>
    <p:sldId id="309" r:id="rId94"/>
    <p:sldId id="367" r:id="rId95"/>
    <p:sldId id="366" r:id="rId96"/>
    <p:sldId id="302" r:id="rId97"/>
    <p:sldId id="332" r:id="rId98"/>
    <p:sldId id="331" r:id="rId99"/>
    <p:sldId id="375" r:id="rId100"/>
    <p:sldId id="361" r:id="rId101"/>
    <p:sldId id="362" r:id="rId102"/>
    <p:sldId id="376" r:id="rId103"/>
    <p:sldId id="336" r:id="rId104"/>
    <p:sldId id="352" r:id="rId105"/>
    <p:sldId id="338" r:id="rId106"/>
    <p:sldId id="337" r:id="rId107"/>
    <p:sldId id="340" r:id="rId108"/>
    <p:sldId id="357" r:id="rId109"/>
    <p:sldId id="297" r:id="rId110"/>
    <p:sldId id="298" r:id="rId111"/>
    <p:sldId id="346" r:id="rId112"/>
    <p:sldId id="378" r:id="rId113"/>
  </p:sldIdLst>
  <p:sldSz cx="9144000" cy="6858000" type="screen4x3"/>
  <p:notesSz cx="6797675" cy="9928225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AEAEA"/>
    <a:srgbClr val="FFFFCC"/>
    <a:srgbClr val="FFFF00"/>
    <a:srgbClr val="0099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2101" autoAdjust="0"/>
  </p:normalViewPr>
  <p:slideViewPr>
    <p:cSldViewPr>
      <p:cViewPr varScale="1">
        <p:scale>
          <a:sx n="68" d="100"/>
          <a:sy n="68" d="100"/>
        </p:scale>
        <p:origin x="1428" y="78"/>
      </p:cViewPr>
      <p:guideLst>
        <p:guide orient="horz" pos="2478"/>
        <p:guide pos="2880"/>
      </p:guideLst>
    </p:cSldViewPr>
  </p:slideViewPr>
  <p:outlineViewPr>
    <p:cViewPr>
      <p:scale>
        <a:sx n="33" d="100"/>
        <a:sy n="33" d="100"/>
      </p:scale>
      <p:origin x="0" y="-95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52" y="-84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117" Type="http://schemas.openxmlformats.org/officeDocument/2006/relationships/viewProps" Target="viewProps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slide" Target="slides/slide98.xml"/><Relationship Id="rId110" Type="http://schemas.openxmlformats.org/officeDocument/2006/relationships/slide" Target="slides/slide106.xml"/><Relationship Id="rId11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13" Type="http://schemas.openxmlformats.org/officeDocument/2006/relationships/slide" Target="slides/slide109.xml"/><Relationship Id="rId11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1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11" Type="http://schemas.openxmlformats.org/officeDocument/2006/relationships/slide" Target="slides/slide10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14" Type="http://schemas.openxmlformats.org/officeDocument/2006/relationships/notesMaster" Target="notesMasters/notesMaster1.xml"/><Relationship Id="rId119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77713458755428"/>
          <c:y val="0.2233009708737862"/>
          <c:w val="0.41534008683068596"/>
          <c:h val="0.5572815533980586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00CC99"/>
            </a:solidFill>
            <a:ln w="12687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CCFFFF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3333CC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CCCCFF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FF00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FF00FF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00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FFFF00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2687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2.6056296890984498E-2"/>
                  <c:y val="3.1106115548954698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400" baseline="0" dirty="0">
                        <a:solidFill>
                          <a:schemeClr val="bg1"/>
                        </a:solidFill>
                      </a:rPr>
                      <a:t>Ischemic Heart Disease
</a:t>
                    </a:r>
                    <a:r>
                      <a:rPr lang="en-US" sz="1400" baseline="0" dirty="0" smtClean="0">
                        <a:solidFill>
                          <a:schemeClr val="bg1"/>
                        </a:solidFill>
                      </a:rPr>
                      <a:t>31%</a:t>
                    </a:r>
                    <a:endParaRPr lang="en-US" sz="1400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 w="25374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0078122173556364E-2"/>
                  <c:y val="-1.2912233236711082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AU" sz="1400" baseline="0" dirty="0">
                        <a:solidFill>
                          <a:schemeClr val="bg1"/>
                        </a:solidFill>
                      </a:rPr>
                      <a:t>Idiopathic Dilated Cardiomyopathy (IDCM)
</a:t>
                    </a:r>
                    <a:r>
                      <a:rPr lang="en-AU" sz="1400" baseline="0" dirty="0" smtClean="0">
                        <a:solidFill>
                          <a:schemeClr val="bg1"/>
                        </a:solidFill>
                      </a:rPr>
                      <a:t>42%</a:t>
                    </a:r>
                    <a:endParaRPr lang="en-AU" sz="1400" baseline="0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 w="25374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627381727355411E-2"/>
                  <c:y val="8.97089154928777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8231879310458012E-2"/>
                  <c:y val="3.3357920321863743E-2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chemeClr val="bg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 sz="1400" baseline="0" dirty="0">
                        <a:solidFill>
                          <a:schemeClr val="bg1"/>
                        </a:solidFill>
                      </a:rPr>
                      <a:t>Congenital Heart Disease
6%</a:t>
                    </a:r>
                  </a:p>
                </c:rich>
              </c:tx>
              <c:spPr>
                <a:noFill/>
                <a:ln w="25374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18008328831886"/>
                      <c:h val="0.13664046830343698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1.4721256490244064E-2"/>
                  <c:y val="8.3372996434739662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Familial Cardiomyopathy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351172824593899E-2"/>
                  <c:y val="-0.1303619357950127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6854911461925661E-2"/>
                  <c:y val="5.564249174334175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Other</a:t>
                    </a:r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13%</a:t>
                    </a:r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8173208552592423E-2"/>
                  <c:y val="7.576809647412940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5374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Sheet1!$B$1:$I$1</c:f>
              <c:strCache>
                <c:ptCount val="8"/>
                <c:pt idx="0">
                  <c:v>Ischemic Heart Disease</c:v>
                </c:pt>
                <c:pt idx="1">
                  <c:v>Idiopathic Dilated Cardiomyopathy (IDCM)</c:v>
                </c:pt>
                <c:pt idx="2">
                  <c:v>Viral Cardiomyopathy / Myocarditis</c:v>
                </c:pt>
                <c:pt idx="3">
                  <c:v>Congenital Heart Disease</c:v>
                </c:pt>
                <c:pt idx="4">
                  <c:v>Familial Cardiomyopathy</c:v>
                </c:pt>
                <c:pt idx="5">
                  <c:v>Peripartum Cardiomyopathy</c:v>
                </c:pt>
                <c:pt idx="6">
                  <c:v>Other</c:v>
                </c:pt>
                <c:pt idx="7">
                  <c:v>Re Transplant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915</c:v>
                </c:pt>
                <c:pt idx="1">
                  <c:v>1236</c:v>
                </c:pt>
                <c:pt idx="2">
                  <c:v>70</c:v>
                </c:pt>
                <c:pt idx="3">
                  <c:v>186</c:v>
                </c:pt>
                <c:pt idx="4">
                  <c:v>102</c:v>
                </c:pt>
                <c:pt idx="5">
                  <c:v>30</c:v>
                </c:pt>
                <c:pt idx="6">
                  <c:v>393</c:v>
                </c:pt>
                <c:pt idx="7">
                  <c:v>38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37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548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5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emf"/></Relationships>
</file>

<file path=ppt/drawings/_rels/vmlDrawing9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emf"/><Relationship Id="rId1" Type="http://schemas.openxmlformats.org/officeDocument/2006/relationships/image" Target="../media/image100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9" y="1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259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9" y="9431259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2F7043-25CF-48B4-B089-A604A533C2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178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99" y="1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2" y="4717219"/>
            <a:ext cx="4985393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259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99" y="9431259"/>
            <a:ext cx="294657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8" tIns="46070" rIns="92138" bIns="460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643F26A-3C24-4D2F-A500-E183FF1454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3489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43F26A-3C24-4D2F-A500-E183FF14544C}" type="slidenum">
              <a:rPr lang="en-AU" smtClean="0"/>
              <a:pPr>
                <a:defRPr/>
              </a:pPr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6617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43F26A-3C24-4D2F-A500-E183FF14544C}" type="slidenum">
              <a:rPr lang="en-AU" smtClean="0"/>
              <a:pPr>
                <a:defRPr/>
              </a:pPr>
              <a:t>42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2745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DC5E5-4C13-443A-917E-5C7648DFA4A2}" type="slidenum">
              <a:rPr lang="en-AU" smtClean="0">
                <a:solidFill>
                  <a:srgbClr val="000000"/>
                </a:solidFill>
              </a:rPr>
              <a:pPr/>
              <a:t>66</a:t>
            </a:fld>
            <a:endParaRPr lang="en-AU" smtClean="0">
              <a:solidFill>
                <a:srgbClr val="000000"/>
              </a:solidFill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24355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B1BB04-EF2A-46FB-BE50-D837ACFE54AF}" type="slidenum">
              <a:rPr lang="en-AU" smtClean="0"/>
              <a:pPr/>
              <a:t>72</a:t>
            </a:fld>
            <a:endParaRPr lang="en-AU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29030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4FAB60-277E-414E-B111-D1D97F2DED6A}" type="slidenum">
              <a:rPr lang="en-AU" smtClean="0"/>
              <a:pPr/>
              <a:t>79</a:t>
            </a:fld>
            <a:endParaRPr lang="en-AU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2983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60390-7433-4BAF-8BE3-1D054F2EDD96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A39E8-73CC-4378-92B8-2D01668AC45D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E886D-3F4E-4309-BC36-F7926AE98E54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EA8E-6108-41BB-B015-2E0940539A3B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3B96-27B6-41E0-A392-E2EEA265FBD9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EA8E-6108-41BB-B015-2E0940539A3B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EA8E-6108-41BB-B015-2E0940539A3B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EA8E-6108-41BB-B015-2E0940539A3B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0E0D-9C31-481A-870C-513E49164610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4D8F3-3773-4C12-87D4-AFB60851ED0D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DD5C-A6F3-42C0-8C11-AD5D4883C6E5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684F5-ED00-4CC3-BFEC-F01628B2EEB5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DE888-39BD-484A-939D-0EEC40FB9AAE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54618-9518-4DF2-B8C5-243E147B4402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865B8-5C9B-4066-8163-2E481DCE2459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178F6-E121-492A-909C-5B5EC62FB386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3C459A-01AB-4732-9AB0-7CBC89048C13}" type="slidenum">
              <a:rPr lang="en-AU"/>
              <a:pPr>
                <a:defRPr/>
              </a:pPr>
              <a:t>‹#›</a:t>
            </a:fld>
            <a:r>
              <a:rPr lang="en-AU" b="1">
                <a:solidFill>
                  <a:schemeClr val="folHlink"/>
                </a:solidFill>
              </a:rPr>
              <a:t>ANZCOTR 2004</a:t>
            </a:r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3C459A-01AB-4732-9AB0-7CBC89048C13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3C459A-01AB-4732-9AB0-7CBC89048C13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3C459A-01AB-4732-9AB0-7CBC89048C13}" type="slidenum">
              <a:rPr lang="en-AU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AU" b="1">
                <a:solidFill>
                  <a:srgbClr val="FFCC66"/>
                </a:solidFill>
              </a:rPr>
              <a:t>ANZCOTR 2004</a:t>
            </a:r>
            <a:endParaRPr lang="en-A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9.vml"/><Relationship Id="rId4" Type="http://schemas.openxmlformats.org/officeDocument/2006/relationships/image" Target="../media/image92.e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0.vml"/><Relationship Id="rId4" Type="http://schemas.openxmlformats.org/officeDocument/2006/relationships/image" Target="../media/image93.emf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1.vml"/><Relationship Id="rId4" Type="http://schemas.openxmlformats.org/officeDocument/2006/relationships/image" Target="../media/image94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2.vml"/><Relationship Id="rId4" Type="http://schemas.openxmlformats.org/officeDocument/2006/relationships/image" Target="../media/image95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3.vml"/><Relationship Id="rId4" Type="http://schemas.openxmlformats.org/officeDocument/2006/relationships/image" Target="../media/image96.emf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4.vml"/><Relationship Id="rId4" Type="http://schemas.openxmlformats.org/officeDocument/2006/relationships/image" Target="../media/image97.emf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5.vml"/><Relationship Id="rId4" Type="http://schemas.openxmlformats.org/officeDocument/2006/relationships/image" Target="../media/image99.emf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6.vml"/><Relationship Id="rId6" Type="http://schemas.openxmlformats.org/officeDocument/2006/relationships/image" Target="../media/image101.emf"/><Relationship Id="rId5" Type="http://schemas.openxmlformats.org/officeDocument/2006/relationships/oleObject" Target="../embeddings/Microsoft_Excel_97-2003_Worksheet52.xls"/><Relationship Id="rId4" Type="http://schemas.openxmlformats.org/officeDocument/2006/relationships/image" Target="../media/image100.e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7.vml"/><Relationship Id="rId4" Type="http://schemas.openxmlformats.org/officeDocument/2006/relationships/image" Target="../media/image10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1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3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6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6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38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39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0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2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3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5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6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7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48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49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5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50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51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52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53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5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55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56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57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5.vml"/><Relationship Id="rId4" Type="http://schemas.openxmlformats.org/officeDocument/2006/relationships/image" Target="../media/image58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59.emf"/><Relationship Id="rId4" Type="http://schemas.openxmlformats.org/officeDocument/2006/relationships/oleObject" Target="../embeddings/oleObject26.bin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7.vml"/><Relationship Id="rId4" Type="http://schemas.openxmlformats.org/officeDocument/2006/relationships/image" Target="../media/image60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8.vml"/><Relationship Id="rId4" Type="http://schemas.openxmlformats.org/officeDocument/2006/relationships/image" Target="../media/image6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9.vml"/><Relationship Id="rId4" Type="http://schemas.openxmlformats.org/officeDocument/2006/relationships/image" Target="../media/image62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0.vml"/><Relationship Id="rId4" Type="http://schemas.openxmlformats.org/officeDocument/2006/relationships/image" Target="../media/image63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64.emf"/><Relationship Id="rId4" Type="http://schemas.openxmlformats.org/officeDocument/2006/relationships/oleObject" Target="../embeddings/Microsoft_Excel_97-2003_Worksheet33.xls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2.vml"/><Relationship Id="rId4" Type="http://schemas.openxmlformats.org/officeDocument/2006/relationships/image" Target="../media/image65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3.vml"/><Relationship Id="rId4" Type="http://schemas.openxmlformats.org/officeDocument/2006/relationships/image" Target="../media/image66.emf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4.vml"/><Relationship Id="rId4" Type="http://schemas.openxmlformats.org/officeDocument/2006/relationships/image" Target="../media/image67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5.vml"/><Relationship Id="rId4" Type="http://schemas.openxmlformats.org/officeDocument/2006/relationships/image" Target="../media/image68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6.vml"/><Relationship Id="rId4" Type="http://schemas.openxmlformats.org/officeDocument/2006/relationships/image" Target="../media/image69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7.vml"/><Relationship Id="rId4" Type="http://schemas.openxmlformats.org/officeDocument/2006/relationships/image" Target="../media/image70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71.emf"/><Relationship Id="rId4" Type="http://schemas.openxmlformats.org/officeDocument/2006/relationships/oleObject" Target="../embeddings/oleObject3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9.vml"/><Relationship Id="rId4" Type="http://schemas.openxmlformats.org/officeDocument/2006/relationships/image" Target="../media/image72.e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0.vml"/><Relationship Id="rId4" Type="http://schemas.openxmlformats.org/officeDocument/2006/relationships/image" Target="../media/image73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1.vml"/><Relationship Id="rId4" Type="http://schemas.openxmlformats.org/officeDocument/2006/relationships/image" Target="../media/image74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2.vml"/><Relationship Id="rId4" Type="http://schemas.openxmlformats.org/officeDocument/2006/relationships/image" Target="../media/image75.e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3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3.vml"/><Relationship Id="rId4" Type="http://schemas.openxmlformats.org/officeDocument/2006/relationships/image" Target="../media/image76.em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4.vml"/><Relationship Id="rId4" Type="http://schemas.openxmlformats.org/officeDocument/2006/relationships/image" Target="../media/image77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5.vml"/><Relationship Id="rId4" Type="http://schemas.openxmlformats.org/officeDocument/2006/relationships/image" Target="../media/image78.e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6.vml"/><Relationship Id="rId4" Type="http://schemas.openxmlformats.org/officeDocument/2006/relationships/image" Target="../media/image79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7.vml"/><Relationship Id="rId4" Type="http://schemas.openxmlformats.org/officeDocument/2006/relationships/image" Target="../media/image80.e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8.vml"/><Relationship Id="rId4" Type="http://schemas.openxmlformats.org/officeDocument/2006/relationships/image" Target="../media/image8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oleObject" Target="../embeddings/Microsoft_Excel_97-2003_Worksheet6.xls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9.vml"/><Relationship Id="rId4" Type="http://schemas.openxmlformats.org/officeDocument/2006/relationships/image" Target="../media/image82.emf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0.vml"/><Relationship Id="rId4" Type="http://schemas.openxmlformats.org/officeDocument/2006/relationships/image" Target="../media/image83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1.vml"/><Relationship Id="rId4" Type="http://schemas.openxmlformats.org/officeDocument/2006/relationships/image" Target="../media/image84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2.vml"/><Relationship Id="rId4" Type="http://schemas.openxmlformats.org/officeDocument/2006/relationships/image" Target="../media/image85.e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3.vml"/><Relationship Id="rId4" Type="http://schemas.openxmlformats.org/officeDocument/2006/relationships/image" Target="../media/image86.emf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4.vml"/><Relationship Id="rId4" Type="http://schemas.openxmlformats.org/officeDocument/2006/relationships/image" Target="../media/image87.e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5.vml"/><Relationship Id="rId4" Type="http://schemas.openxmlformats.org/officeDocument/2006/relationships/image" Target="../media/image88.emf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6.vml"/><Relationship Id="rId4" Type="http://schemas.openxmlformats.org/officeDocument/2006/relationships/image" Target="../media/image89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7.vml"/><Relationship Id="rId4" Type="http://schemas.openxmlformats.org/officeDocument/2006/relationships/image" Target="../media/image90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4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8.vml"/><Relationship Id="rId4" Type="http://schemas.openxmlformats.org/officeDocument/2006/relationships/image" Target="../media/image9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357563"/>
            <a:ext cx="8569325" cy="1295400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THE AUSTRALIA AND NEW ZEALAND CARDIOTHORACIC ORGAN TRANSPLANT REGISTRY</a:t>
            </a:r>
            <a:endParaRPr lang="en-AU" sz="2400" dirty="0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797425"/>
            <a:ext cx="7920037" cy="1392238"/>
          </a:xfrm>
        </p:spPr>
        <p:txBody>
          <a:bodyPr/>
          <a:lstStyle/>
          <a:p>
            <a:r>
              <a:rPr lang="en-AU" b="1" dirty="0" smtClean="0">
                <a:solidFill>
                  <a:srgbClr val="FFFFFF"/>
                </a:solidFill>
              </a:rPr>
              <a:t>TWENTY THIRD  ANNUAL REPORT</a:t>
            </a:r>
          </a:p>
          <a:p>
            <a:r>
              <a:rPr lang="en-AU" b="1" dirty="0" smtClean="0">
                <a:solidFill>
                  <a:srgbClr val="FFFFFF"/>
                </a:solidFill>
              </a:rPr>
              <a:t>1984 – 2018</a:t>
            </a:r>
            <a:endParaRPr lang="en-AU" b="1" dirty="0" smtClean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7315200" y="64008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pic>
        <p:nvPicPr>
          <p:cNvPr id="91141" name="Picture 1038" descr="anzcot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260350"/>
            <a:ext cx="27368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424614" cy="1219200"/>
          </a:xfrm>
        </p:spPr>
        <p:txBody>
          <a:bodyPr/>
          <a:lstStyle/>
          <a:p>
            <a:r>
              <a:rPr lang="en-AU" sz="4000" b="1" dirty="0" smtClean="0">
                <a:solidFill>
                  <a:srgbClr val="FFFF00"/>
                </a:solidFill>
              </a:rPr>
              <a:t>PRE TRANSPLANT DIAGNOSIS</a:t>
            </a:r>
            <a:br>
              <a:rPr lang="en-AU" sz="4000" b="1" dirty="0" smtClean="0">
                <a:solidFill>
                  <a:srgbClr val="FFFF00"/>
                </a:solidFill>
              </a:rPr>
            </a:br>
            <a:r>
              <a:rPr lang="en-AU" sz="4000" b="1" dirty="0" smtClean="0">
                <a:solidFill>
                  <a:srgbClr val="FFFF00"/>
                </a:solidFill>
              </a:rPr>
              <a:t>ALL HEARTS 1984 – 2018  </a:t>
            </a:r>
            <a:r>
              <a:rPr lang="en-AU" sz="2800" b="1" dirty="0" smtClean="0">
                <a:solidFill>
                  <a:srgbClr val="FFFF00"/>
                </a:solidFill>
              </a:rPr>
              <a:t>n=2974</a:t>
            </a:r>
            <a:endParaRPr lang="en-AU" sz="2800" b="1" dirty="0" smtClean="0"/>
          </a:p>
        </p:txBody>
      </p:sp>
      <p:sp>
        <p:nvSpPr>
          <p:cNvPr id="7179" name="Text Box 1037"/>
          <p:cNvSpPr txBox="1">
            <a:spLocks noChangeArrowheads="1"/>
          </p:cNvSpPr>
          <p:nvPr/>
        </p:nvSpPr>
        <p:spPr bwMode="auto">
          <a:xfrm>
            <a:off x="7086600" y="6324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7180" name="Text Box 1039"/>
          <p:cNvSpPr txBox="1">
            <a:spLocks noChangeArrowheads="1"/>
          </p:cNvSpPr>
          <p:nvPr/>
        </p:nvSpPr>
        <p:spPr bwMode="auto">
          <a:xfrm>
            <a:off x="7086600" y="6400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graphicFrame>
        <p:nvGraphicFramePr>
          <p:cNvPr id="15" name="Object 11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16922522"/>
              </p:ext>
            </p:extLst>
          </p:nvPr>
        </p:nvGraphicFramePr>
        <p:xfrm>
          <a:off x="323528" y="692697"/>
          <a:ext cx="8663880" cy="5631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CMV STATUS  ALL LUNGS 1986 - 2018</a:t>
            </a:r>
            <a:endParaRPr lang="en-AU" sz="3600" dirty="0" smtClean="0"/>
          </a:p>
        </p:txBody>
      </p:sp>
      <p:graphicFrame>
        <p:nvGraphicFramePr>
          <p:cNvPr id="82946" name="Object 4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794939391"/>
              </p:ext>
            </p:extLst>
          </p:nvPr>
        </p:nvGraphicFramePr>
        <p:xfrm>
          <a:off x="539750" y="1989138"/>
          <a:ext cx="79232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36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989138"/>
                        <a:ext cx="7923213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73152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39750" y="3500438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  <a:endParaRPr lang="en-AU" sz="1000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7162800" y="5562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Years</a:t>
            </a:r>
            <a:endParaRPr lang="en-AU" sz="1400"/>
          </a:p>
        </p:txBody>
      </p:sp>
      <p:sp>
        <p:nvSpPr>
          <p:cNvPr id="82951" name="Text Box 2"/>
          <p:cNvSpPr txBox="1">
            <a:spLocks noChangeArrowheads="1"/>
          </p:cNvSpPr>
          <p:nvPr/>
        </p:nvSpPr>
        <p:spPr bwMode="auto">
          <a:xfrm>
            <a:off x="5867400" y="3068638"/>
            <a:ext cx="1441450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R-D+ vs R+    p&lt;0.05</a:t>
            </a:r>
            <a:endParaRPr lang="en-US"/>
          </a:p>
        </p:txBody>
      </p:sp>
      <p:sp>
        <p:nvSpPr>
          <p:cNvPr id="82952" name="Text Box 3"/>
          <p:cNvSpPr txBox="1">
            <a:spLocks noChangeArrowheads="1"/>
          </p:cNvSpPr>
          <p:nvPr/>
        </p:nvSpPr>
        <p:spPr bwMode="auto">
          <a:xfrm>
            <a:off x="755650" y="6237288"/>
            <a:ext cx="55451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>
                <a:solidFill>
                  <a:schemeClr val="bg1"/>
                </a:solidFill>
              </a:rPr>
              <a:t>R+ve = R+ve/D+ve  or  R+ve/D-ve</a:t>
            </a:r>
          </a:p>
          <a:p>
            <a:pPr>
              <a:spcBef>
                <a:spcPct val="50000"/>
              </a:spcBef>
            </a:pPr>
            <a:r>
              <a:rPr lang="en-AU" sz="1100">
                <a:solidFill>
                  <a:srgbClr val="FFFFFF"/>
                </a:solidFill>
              </a:rPr>
              <a:t>Survival by Cutler-Ederer life tables, comparisons by log rank Cox-Mantel</a:t>
            </a:r>
          </a:p>
          <a:p>
            <a:pPr>
              <a:spcBef>
                <a:spcPct val="50000"/>
              </a:spcBef>
            </a:pPr>
            <a:endParaRPr lang="en-US" sz="1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8108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CMV STATUS  ALL LUNGS 1986 - 2018</a:t>
            </a:r>
          </a:p>
        </p:txBody>
      </p:sp>
      <p:graphicFrame>
        <p:nvGraphicFramePr>
          <p:cNvPr id="819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897917"/>
              </p:ext>
            </p:extLst>
          </p:nvPr>
        </p:nvGraphicFramePr>
        <p:xfrm>
          <a:off x="925513" y="1341438"/>
          <a:ext cx="7558087" cy="522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3" name="Worksheet" r:id="rId3" imgW="5057706" imgH="5324636" progId="Excel.Sheet.8">
                  <p:embed/>
                </p:oleObj>
              </mc:Choice>
              <mc:Fallback>
                <p:oleObj name="Worksheet" r:id="rId3" imgW="5057706" imgH="5324636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5513" y="1341438"/>
                        <a:ext cx="7558087" cy="52228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7548562" y="6550025"/>
            <a:ext cx="1819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925513" y="1772816"/>
            <a:ext cx="755860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35696" y="1341438"/>
            <a:ext cx="0" cy="52228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4067944" y="1341438"/>
            <a:ext cx="0" cy="52228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372200" y="1341438"/>
            <a:ext cx="0" cy="52228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424862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              MISMATCH  ALL LUNGS 1986 – 2018</a:t>
            </a:r>
            <a:endParaRPr lang="en-AU" sz="3600" dirty="0" smtClean="0"/>
          </a:p>
        </p:txBody>
      </p:sp>
      <p:graphicFrame>
        <p:nvGraphicFramePr>
          <p:cNvPr id="84994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397448953"/>
              </p:ext>
            </p:extLst>
          </p:nvPr>
        </p:nvGraphicFramePr>
        <p:xfrm>
          <a:off x="698229" y="1977511"/>
          <a:ext cx="77708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785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229" y="1977511"/>
                        <a:ext cx="7770813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6858000" y="6172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1979613" y="5373688"/>
            <a:ext cx="719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Years</a:t>
            </a:r>
            <a:endParaRPr lang="en-AU" sz="1000"/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684213" y="3500438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  <a:endParaRPr lang="en-AU" sz="1000"/>
          </a:p>
        </p:txBody>
      </p:sp>
      <p:sp>
        <p:nvSpPr>
          <p:cNvPr id="84999" name="Text Box 2"/>
          <p:cNvSpPr txBox="1">
            <a:spLocks noChangeArrowheads="1"/>
          </p:cNvSpPr>
          <p:nvPr/>
        </p:nvSpPr>
        <p:spPr bwMode="auto">
          <a:xfrm>
            <a:off x="6011863" y="2997200"/>
            <a:ext cx="1873250" cy="30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/>
              <a:t>MM0-1 v MM5          p&lt;0.05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/>
              <a:t>MM0-1 v MM6          p&lt;0.05</a:t>
            </a:r>
            <a:endParaRPr lang="en-US"/>
          </a:p>
        </p:txBody>
      </p:sp>
      <p:sp>
        <p:nvSpPr>
          <p:cNvPr id="85000" name="TextBox 7"/>
          <p:cNvSpPr txBox="1">
            <a:spLocks noChangeArrowheads="1"/>
          </p:cNvSpPr>
          <p:nvPr/>
        </p:nvSpPr>
        <p:spPr bwMode="auto">
          <a:xfrm>
            <a:off x="684213" y="6308725"/>
            <a:ext cx="48244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353425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            MISMATCH  ALL LUNGS 1986 - 2018</a:t>
            </a:r>
            <a:endParaRPr lang="en-AU" sz="3600" dirty="0" smtClean="0"/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7092950" y="6553200"/>
            <a:ext cx="1828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</p:txBody>
      </p:sp>
      <p:graphicFrame>
        <p:nvGraphicFramePr>
          <p:cNvPr id="8397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062639"/>
              </p:ext>
            </p:extLst>
          </p:nvPr>
        </p:nvGraphicFramePr>
        <p:xfrm>
          <a:off x="179512" y="1358521"/>
          <a:ext cx="8524875" cy="521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63" name="Worksheet" r:id="rId3" imgW="5876955" imgH="5191152" progId="Excel.Sheet.8">
                  <p:embed/>
                </p:oleObj>
              </mc:Choice>
              <mc:Fallback>
                <p:oleObj name="Worksheet" r:id="rId3" imgW="5876955" imgH="5191152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358521"/>
                        <a:ext cx="8524875" cy="5219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179512" y="1700808"/>
            <a:ext cx="85248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827584" y="1358521"/>
            <a:ext cx="0" cy="5242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2195736" y="1358521"/>
            <a:ext cx="0" cy="5194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3491880" y="1358521"/>
            <a:ext cx="0" cy="5194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788024" y="1358521"/>
            <a:ext cx="0" cy="51946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6084168" y="1358521"/>
            <a:ext cx="0" cy="5242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380312" y="1358521"/>
            <a:ext cx="0" cy="52197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64575" cy="1223962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DR LOCUS MISMATCH  ALL LUNGS 1986 -2018</a:t>
            </a:r>
          </a:p>
        </p:txBody>
      </p:sp>
      <p:graphicFrame>
        <p:nvGraphicFramePr>
          <p:cNvPr id="8601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317270418"/>
              </p:ext>
            </p:extLst>
          </p:nvPr>
        </p:nvGraphicFramePr>
        <p:xfrm>
          <a:off x="315912" y="1698624"/>
          <a:ext cx="8534400" cy="4466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808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2" y="1698624"/>
                        <a:ext cx="8534400" cy="446667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7315200" y="631512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250825" y="3372654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  <a:endParaRPr lang="en-AU" sz="1000" dirty="0"/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6781800" y="55626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Years</a:t>
            </a:r>
            <a:endParaRPr lang="en-AU" sz="1400" dirty="0"/>
          </a:p>
        </p:txBody>
      </p:sp>
      <p:sp>
        <p:nvSpPr>
          <p:cNvPr id="86023" name="Text Box 2"/>
          <p:cNvSpPr txBox="1">
            <a:spLocks noChangeArrowheads="1"/>
          </p:cNvSpPr>
          <p:nvPr/>
        </p:nvSpPr>
        <p:spPr bwMode="auto">
          <a:xfrm>
            <a:off x="6156325" y="2924175"/>
            <a:ext cx="576263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86024" name="TextBox 7"/>
          <p:cNvSpPr txBox="1">
            <a:spLocks noChangeArrowheads="1"/>
          </p:cNvSpPr>
          <p:nvPr/>
        </p:nvSpPr>
        <p:spPr bwMode="auto">
          <a:xfrm>
            <a:off x="395288" y="6308725"/>
            <a:ext cx="43926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DR LOCUS MISMATCH  ALL LUNGS 1986 – 2018</a:t>
            </a:r>
          </a:p>
        </p:txBody>
      </p:sp>
      <p:graphicFrame>
        <p:nvGraphicFramePr>
          <p:cNvPr id="8704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4105229"/>
              </p:ext>
            </p:extLst>
          </p:nvPr>
        </p:nvGraphicFramePr>
        <p:xfrm>
          <a:off x="1019175" y="1268413"/>
          <a:ext cx="7104063" cy="5292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833" name="Worksheet" r:id="rId3" imgW="4876912" imgH="5191152" progId="Excel.Sheet.8">
                  <p:embed/>
                </p:oleObj>
              </mc:Choice>
              <mc:Fallback>
                <p:oleObj name="Worksheet" r:id="rId3" imgW="4876912" imgH="5191152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1268413"/>
                        <a:ext cx="7104063" cy="529209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7884368" y="6560508"/>
            <a:ext cx="15419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19175" y="1556792"/>
            <a:ext cx="71287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907704" y="1268413"/>
            <a:ext cx="0" cy="52920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3995936" y="1268413"/>
            <a:ext cx="0" cy="52920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084168" y="1268413"/>
            <a:ext cx="0" cy="52920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CAUSE OF DEATH - ALL LUNGS 1986 - 2018</a:t>
            </a:r>
            <a:endParaRPr lang="en-AU" dirty="0" smtClean="0"/>
          </a:p>
        </p:txBody>
      </p:sp>
      <p:sp>
        <p:nvSpPr>
          <p:cNvPr id="100355" name="Text Box 18"/>
          <p:cNvSpPr txBox="1">
            <a:spLocks noChangeArrowheads="1"/>
          </p:cNvSpPr>
          <p:nvPr/>
        </p:nvSpPr>
        <p:spPr bwMode="auto">
          <a:xfrm>
            <a:off x="6934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1931831"/>
            <a:ext cx="7416824" cy="4161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532813" cy="609600"/>
          </a:xfrm>
        </p:spPr>
        <p:txBody>
          <a:bodyPr/>
          <a:lstStyle/>
          <a:p>
            <a:pPr algn="r"/>
            <a:r>
              <a:rPr lang="en-AU" sz="3200" b="1" dirty="0" smtClean="0">
                <a:solidFill>
                  <a:srgbClr val="FFFF00"/>
                </a:solidFill>
              </a:rPr>
              <a:t>CAUSE OF DEATH - LUNGS 1986 - 2018 </a:t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</a:rPr>
              <a:t>n = 1800</a:t>
            </a:r>
            <a:endParaRPr lang="en-AU" dirty="0" smtClean="0"/>
          </a:p>
        </p:txBody>
      </p:sp>
      <p:graphicFrame>
        <p:nvGraphicFramePr>
          <p:cNvPr id="880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901353"/>
              </p:ext>
            </p:extLst>
          </p:nvPr>
        </p:nvGraphicFramePr>
        <p:xfrm>
          <a:off x="749300" y="1052513"/>
          <a:ext cx="6532563" cy="526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58" name="Worksheet" r:id="rId3" imgW="6610345" imgH="6219805" progId="Excel.Sheet.8">
                  <p:embed/>
                </p:oleObj>
              </mc:Choice>
              <mc:Fallback>
                <p:oleObj name="Worksheet" r:id="rId3" imgW="6610345" imgH="6219805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1052513"/>
                        <a:ext cx="6532563" cy="52641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068" name="Text Box 7"/>
          <p:cNvSpPr txBox="1">
            <a:spLocks noChangeArrowheads="1"/>
          </p:cNvSpPr>
          <p:nvPr/>
        </p:nvSpPr>
        <p:spPr bwMode="auto">
          <a:xfrm>
            <a:off x="72390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508104" y="2996952"/>
            <a:ext cx="17308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5508104" y="3212976"/>
            <a:ext cx="17308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660232" y="1052513"/>
            <a:ext cx="0" cy="19444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CAUSE OF DEATH ALL LUNGS &lt; 5 YEARS  POST TX</a:t>
            </a:r>
            <a:endParaRPr lang="en-AU" sz="2800" dirty="0" smtClean="0"/>
          </a:p>
        </p:txBody>
      </p:sp>
      <p:graphicFrame>
        <p:nvGraphicFramePr>
          <p:cNvPr id="890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679064"/>
              </p:ext>
            </p:extLst>
          </p:nvPr>
        </p:nvGraphicFramePr>
        <p:xfrm>
          <a:off x="1475656" y="3933056"/>
          <a:ext cx="6159500" cy="2681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262" name="Worksheet" r:id="rId3" imgW="5715072" imgH="2924195" progId="Excel.Sheet.8">
                  <p:embed/>
                </p:oleObj>
              </mc:Choice>
              <mc:Fallback>
                <p:oleObj name="Worksheet" r:id="rId3" imgW="5715072" imgH="2924195" progId="Excel.Sheet.8">
                  <p:embed/>
                  <p:pic>
                    <p:nvPicPr>
                      <p:cNvPr id="0" name="Picture 7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933056"/>
                        <a:ext cx="6159500" cy="268143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Text Box 6"/>
          <p:cNvSpPr txBox="1">
            <a:spLocks noChangeArrowheads="1"/>
          </p:cNvSpPr>
          <p:nvPr/>
        </p:nvSpPr>
        <p:spPr bwMode="auto">
          <a:xfrm>
            <a:off x="179388" y="3429000"/>
            <a:ext cx="8964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800" dirty="0">
                <a:solidFill>
                  <a:srgbClr val="FFFF00"/>
                </a:solidFill>
              </a:rPr>
              <a:t>CAUSE OF DEATH ALL LUNGS </a:t>
            </a:r>
            <a:r>
              <a:rPr lang="en-AU" sz="2800" dirty="0">
                <a:solidFill>
                  <a:srgbClr val="FFFF00"/>
                </a:solidFill>
                <a:cs typeface="Arial" charset="0"/>
              </a:rPr>
              <a:t>≥</a:t>
            </a:r>
            <a:r>
              <a:rPr lang="en-AU" sz="2800" dirty="0">
                <a:solidFill>
                  <a:srgbClr val="FFFF00"/>
                </a:solidFill>
              </a:rPr>
              <a:t> 5 YEARS POST TX</a:t>
            </a:r>
            <a:endParaRPr lang="en-AU" sz="2800" dirty="0"/>
          </a:p>
        </p:txBody>
      </p:sp>
      <p:graphicFrame>
        <p:nvGraphicFramePr>
          <p:cNvPr id="89091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029369"/>
              </p:ext>
            </p:extLst>
          </p:nvPr>
        </p:nvGraphicFramePr>
        <p:xfrm>
          <a:off x="1476375" y="692150"/>
          <a:ext cx="6227763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263" name="Worksheet" r:id="rId5" imgW="5715072" imgH="2762431" progId="Excel.Sheet.8">
                  <p:embed/>
                </p:oleObj>
              </mc:Choice>
              <mc:Fallback>
                <p:oleObj name="Worksheet" r:id="rId5" imgW="5715072" imgH="2762431" progId="Excel.Sheet.8">
                  <p:embed/>
                  <p:pic>
                    <p:nvPicPr>
                      <p:cNvPr id="0" name="Picture 79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692150"/>
                        <a:ext cx="6227763" cy="27352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4" name="Text Box 4"/>
          <p:cNvSpPr txBox="1">
            <a:spLocks noChangeArrowheads="1"/>
          </p:cNvSpPr>
          <p:nvPr/>
        </p:nvSpPr>
        <p:spPr bwMode="auto">
          <a:xfrm>
            <a:off x="7724211" y="6474619"/>
            <a:ext cx="14398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US" sz="12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CAUSE OF DEATH ALL LUNGS &lt; 6 Months  POST TX</a:t>
            </a:r>
            <a:endParaRPr lang="en-AU" sz="2800" dirty="0" smtClean="0"/>
          </a:p>
        </p:txBody>
      </p:sp>
      <p:graphicFrame>
        <p:nvGraphicFramePr>
          <p:cNvPr id="8909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6702755"/>
              </p:ext>
            </p:extLst>
          </p:nvPr>
        </p:nvGraphicFramePr>
        <p:xfrm>
          <a:off x="1043608" y="1412776"/>
          <a:ext cx="7010400" cy="4474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35" name="Worksheet" r:id="rId3" imgW="6143608" imgH="4467174" progId="Excel.Sheet.8">
                  <p:embed/>
                </p:oleObj>
              </mc:Choice>
              <mc:Fallback>
                <p:oleObj name="Worksheet" r:id="rId3" imgW="6143608" imgH="446717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12776"/>
                        <a:ext cx="7010400" cy="447426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4" name="Text Box 4"/>
          <p:cNvSpPr txBox="1">
            <a:spLocks noChangeArrowheads="1"/>
          </p:cNvSpPr>
          <p:nvPr/>
        </p:nvSpPr>
        <p:spPr bwMode="auto">
          <a:xfrm>
            <a:off x="7020272" y="6309320"/>
            <a:ext cx="20159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US" sz="1400" b="1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0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324528" cy="1143000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PRE TRANSPLANT DIAGNOSIS ALL  HEARTS       </a:t>
            </a:r>
            <a:r>
              <a:rPr lang="en-AU" sz="3600" b="1" dirty="0" smtClean="0">
                <a:solidFill>
                  <a:srgbClr val="FFFF00"/>
                </a:solidFill>
              </a:rPr>
              <a:t>1984 - 2018  n = 2974</a:t>
            </a:r>
            <a:r>
              <a:rPr lang="en-AU" sz="3600" dirty="0" smtClean="0"/>
              <a:t> </a:t>
            </a:r>
            <a:endParaRPr lang="en-AU" sz="36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8194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860719"/>
              </p:ext>
            </p:extLst>
          </p:nvPr>
        </p:nvGraphicFramePr>
        <p:xfrm>
          <a:off x="323850" y="2205038"/>
          <a:ext cx="8405522" cy="3312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89" name="Worksheet" r:id="rId3" imgW="4695739" imgH="1667036" progId="Excel.Sheet.8">
                  <p:embed/>
                </p:oleObj>
              </mc:Choice>
              <mc:Fallback>
                <p:oleObj name="Worksheet" r:id="rId3" imgW="4695739" imgH="1667036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205038"/>
                        <a:ext cx="8405522" cy="33121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Text Box 1030"/>
          <p:cNvSpPr txBox="1">
            <a:spLocks noChangeArrowheads="1"/>
          </p:cNvSpPr>
          <p:nvPr/>
        </p:nvSpPr>
        <p:spPr bwMode="auto">
          <a:xfrm>
            <a:off x="6660232" y="6453336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23528" y="2564904"/>
            <a:ext cx="856895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00113" y="228600"/>
            <a:ext cx="73294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3600" b="1" dirty="0">
                <a:solidFill>
                  <a:srgbClr val="FFFF00"/>
                </a:solidFill>
              </a:rPr>
              <a:t>PRE-TRANSPLANT </a:t>
            </a:r>
            <a:r>
              <a:rPr lang="en-AU" sz="3600" b="1" dirty="0" smtClean="0">
                <a:solidFill>
                  <a:srgbClr val="FFFF00"/>
                </a:solidFill>
              </a:rPr>
              <a:t>STATUS*   </a:t>
            </a:r>
            <a:r>
              <a:rPr lang="en-AU" sz="3600" b="1" dirty="0">
                <a:solidFill>
                  <a:srgbClr val="FFFF00"/>
                </a:solidFill>
              </a:rPr>
              <a:t>HEARTS  1996 </a:t>
            </a:r>
            <a:r>
              <a:rPr lang="en-AU" sz="3600" b="1" dirty="0" smtClean="0">
                <a:solidFill>
                  <a:srgbClr val="FFFF00"/>
                </a:solidFill>
              </a:rPr>
              <a:t>-2018</a:t>
            </a:r>
            <a:endParaRPr lang="en-AU" sz="3600" b="1" dirty="0">
              <a:solidFill>
                <a:srgbClr val="000066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7308304" y="6453336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514972"/>
            <a:ext cx="7704856" cy="47138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6453336"/>
            <a:ext cx="48245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*Classified by highest level of support 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PRE-TRANSPLANT STATUS* HEARTS 1993 - 2018</a:t>
            </a:r>
            <a:endParaRPr lang="en-AU" sz="4000" dirty="0" smtClean="0"/>
          </a:p>
        </p:txBody>
      </p:sp>
      <p:sp>
        <p:nvSpPr>
          <p:cNvPr id="93187" name="Text Box 5"/>
          <p:cNvSpPr txBox="1">
            <a:spLocks noChangeArrowheads="1"/>
          </p:cNvSpPr>
          <p:nvPr/>
        </p:nvSpPr>
        <p:spPr bwMode="auto">
          <a:xfrm>
            <a:off x="7315200" y="61722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93188" name="Rectangle 7310"/>
          <p:cNvSpPr>
            <a:spLocks noChangeArrowheads="1"/>
          </p:cNvSpPr>
          <p:nvPr/>
        </p:nvSpPr>
        <p:spPr bwMode="auto">
          <a:xfrm>
            <a:off x="539750" y="1844675"/>
            <a:ext cx="8208963" cy="417671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57" y="1844675"/>
            <a:ext cx="8337955" cy="41767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6477000"/>
            <a:ext cx="3238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*Classified by Highest Level of Support 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200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DONOR / RECIPIENT STATE OF ORIGIN       HEARTS     1984 - 2018</a:t>
            </a:r>
            <a:endParaRPr lang="en-AU" sz="3200" dirty="0" smtClean="0"/>
          </a:p>
        </p:txBody>
      </p:sp>
      <p:graphicFrame>
        <p:nvGraphicFramePr>
          <p:cNvPr id="10242" name="Object 1031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86817229"/>
              </p:ext>
            </p:extLst>
          </p:nvPr>
        </p:nvGraphicFramePr>
        <p:xfrm>
          <a:off x="684213" y="1773238"/>
          <a:ext cx="7770812" cy="446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7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773238"/>
                        <a:ext cx="7770812" cy="44640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96701" y="2852936"/>
            <a:ext cx="7920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dirty="0"/>
              <a:t>Number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7620000" y="638175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DONOR / RECIPIENT STATE OF ORIGIN  HEARTS 1984 - 2018</a:t>
            </a:r>
            <a:endParaRPr lang="en-AU" sz="4000" dirty="0" smtClean="0"/>
          </a:p>
        </p:txBody>
      </p:sp>
      <p:graphicFrame>
        <p:nvGraphicFramePr>
          <p:cNvPr id="11266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422485"/>
              </p:ext>
            </p:extLst>
          </p:nvPr>
        </p:nvGraphicFramePr>
        <p:xfrm>
          <a:off x="304800" y="2171700"/>
          <a:ext cx="8299450" cy="313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2" name="Worksheet" r:id="rId3" imgW="7153107" imgH="2486037" progId="Excel.Sheet.8">
                  <p:embed/>
                </p:oleObj>
              </mc:Choice>
              <mc:Fallback>
                <p:oleObj name="Worksheet" r:id="rId3" imgW="7153107" imgH="2486037" progId="Excel.Sheet.8">
                  <p:embed/>
                  <p:pic>
                    <p:nvPicPr>
                      <p:cNvPr id="0" name="Picture 3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71700"/>
                        <a:ext cx="8299450" cy="313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75438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04800" y="2060848"/>
            <a:ext cx="8299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304800" y="2564904"/>
            <a:ext cx="8299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304800" y="4941168"/>
            <a:ext cx="8299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4800" y="5445224"/>
            <a:ext cx="8299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52400"/>
            <a:ext cx="8812088" cy="1524000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MEAN WAITING TIME TO TRANSPLANT</a:t>
            </a:r>
            <a:br>
              <a:rPr lang="en-AU" sz="3200" b="1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</a:rPr>
              <a:t>HEARTS 1984 - 2018</a:t>
            </a:r>
            <a:endParaRPr lang="en-AU" sz="3200" dirty="0" smtClean="0"/>
          </a:p>
        </p:txBody>
      </p:sp>
      <p:graphicFrame>
        <p:nvGraphicFramePr>
          <p:cNvPr id="12290" name="Object 1029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10747852"/>
              </p:ext>
            </p:extLst>
          </p:nvPr>
        </p:nvGraphicFramePr>
        <p:xfrm>
          <a:off x="395536" y="1676400"/>
          <a:ext cx="8280920" cy="4488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6" name="Chart" r:id="rId3" imgW="10763323" imgH="4886478" progId="MSGraph.Chart.8">
                  <p:embed followColorScheme="textAndBackground"/>
                </p:oleObj>
              </mc:Choice>
              <mc:Fallback>
                <p:oleObj name="Chart" r:id="rId3" imgW="10763323" imgH="4886478" progId="MSGraph.Chart.8">
                  <p:embed followColorScheme="textAndBackground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676400"/>
                        <a:ext cx="8280920" cy="448890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9552" y="3200400"/>
            <a:ext cx="7191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/>
              <a:t>DAYS</a:t>
            </a:r>
            <a:endParaRPr lang="en-AU" sz="1200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403350" y="5516563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2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7239000" y="6324600"/>
            <a:ext cx="1752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</a:p>
          <a:p>
            <a:pPr>
              <a:spcBef>
                <a:spcPct val="50000"/>
              </a:spcBef>
            </a:pP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52897" y="-1"/>
            <a:ext cx="7916862" cy="715761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WAITING DAYS TO HEART TRANSPLANT  1984-2018</a:t>
            </a:r>
            <a:endParaRPr lang="en-AU" sz="2400" dirty="0" smtClean="0"/>
          </a:p>
        </p:txBody>
      </p:sp>
      <p:sp>
        <p:nvSpPr>
          <p:cNvPr id="94212" name="Text Box 1029"/>
          <p:cNvSpPr txBox="1">
            <a:spLocks noChangeArrowheads="1"/>
          </p:cNvSpPr>
          <p:nvPr/>
        </p:nvSpPr>
        <p:spPr bwMode="auto">
          <a:xfrm>
            <a:off x="7692032" y="6524984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sp>
        <p:nvSpPr>
          <p:cNvPr id="94213" name="Line 2051"/>
          <p:cNvSpPr>
            <a:spLocks noChangeShapeType="1"/>
          </p:cNvSpPr>
          <p:nvPr/>
        </p:nvSpPr>
        <p:spPr bwMode="auto">
          <a:xfrm flipV="1">
            <a:off x="683569" y="875036"/>
            <a:ext cx="7667930" cy="143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4214" name="Line 2052"/>
          <p:cNvSpPr>
            <a:spLocks noChangeShapeType="1"/>
          </p:cNvSpPr>
          <p:nvPr/>
        </p:nvSpPr>
        <p:spPr bwMode="auto">
          <a:xfrm>
            <a:off x="683568" y="875036"/>
            <a:ext cx="0" cy="564887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4215" name="Line 2054"/>
          <p:cNvSpPr>
            <a:spLocks noChangeShapeType="1"/>
          </p:cNvSpPr>
          <p:nvPr/>
        </p:nvSpPr>
        <p:spPr bwMode="auto">
          <a:xfrm flipH="1">
            <a:off x="8250107" y="875755"/>
            <a:ext cx="101391" cy="570602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4216" name="Line 2055"/>
          <p:cNvSpPr>
            <a:spLocks noChangeShapeType="1"/>
          </p:cNvSpPr>
          <p:nvPr/>
        </p:nvSpPr>
        <p:spPr bwMode="auto">
          <a:xfrm flipV="1">
            <a:off x="683568" y="6524625"/>
            <a:ext cx="7566539" cy="719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6877"/>
              </p:ext>
            </p:extLst>
          </p:nvPr>
        </p:nvGraphicFramePr>
        <p:xfrm>
          <a:off x="683567" y="393008"/>
          <a:ext cx="7667931" cy="6138480"/>
        </p:xfrm>
        <a:graphic>
          <a:graphicData uri="http://schemas.openxmlformats.org/drawingml/2006/table">
            <a:tbl>
              <a:tblPr/>
              <a:tblGrid>
                <a:gridCol w="371624"/>
                <a:gridCol w="1342952"/>
                <a:gridCol w="1318971"/>
                <a:gridCol w="1510820"/>
                <a:gridCol w="1484737"/>
                <a:gridCol w="1638827"/>
              </a:tblGrid>
              <a:tr h="456529"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year</a:t>
                      </a:r>
                      <a:endParaRPr lang="en-AU" sz="12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n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mean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 err="1">
                          <a:solidFill>
                            <a:srgbClr val="FFFFFF"/>
                          </a:solidFill>
                          <a:latin typeface="Arial"/>
                        </a:rPr>
                        <a:t>std</a:t>
                      </a:r>
                      <a:r>
                        <a:rPr lang="en-AU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 dev + -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median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min-max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1984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4-295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3-209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67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3-295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59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3-424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1-400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1989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1-445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1-842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1-633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1-790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114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116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1-626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237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135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0-1392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211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270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110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0-1682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0-1144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257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374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133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1-2577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189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236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1-1260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283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382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138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1-2411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256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120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1-1431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198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285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95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0-2048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156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249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66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0-1502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143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162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1-782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67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1-908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169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2-792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2-764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07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180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1-974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1-976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147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132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5-565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184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250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99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0-1189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115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1-586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213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139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2-1181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225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298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0-1668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2014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95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279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96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0-1638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194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203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123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0-1027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124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156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219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68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0-1268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189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2017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117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164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221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1-1043</a:t>
                      </a: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807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2018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141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138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160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81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0-1039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8467" marR="8467" marT="846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8318500" cy="1152426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MEAN RECIPIENT AGE AT TRANSPLANT</a:t>
            </a:r>
            <a:br>
              <a:rPr lang="en-AU" sz="3200" dirty="0" smtClean="0">
                <a:solidFill>
                  <a:srgbClr val="FFFF00"/>
                </a:solidFill>
              </a:rPr>
            </a:br>
            <a:r>
              <a:rPr lang="en-AU" sz="3200" dirty="0" smtClean="0">
                <a:solidFill>
                  <a:srgbClr val="FFFF00"/>
                </a:solidFill>
              </a:rPr>
              <a:t>HEARTS     1984 -2018</a:t>
            </a:r>
            <a:endParaRPr lang="en-AU" sz="3200" dirty="0" smtClean="0"/>
          </a:p>
        </p:txBody>
      </p:sp>
      <p:graphicFrame>
        <p:nvGraphicFramePr>
          <p:cNvPr id="13314" name="Object 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711080986"/>
              </p:ext>
            </p:extLst>
          </p:nvPr>
        </p:nvGraphicFramePr>
        <p:xfrm>
          <a:off x="190500" y="1633538"/>
          <a:ext cx="8813800" cy="459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98" name="Chart" r:id="rId3" imgW="7877041" imgH="4105185" progId="MSGraph.Chart.8">
                  <p:embed followColorScheme="full"/>
                </p:oleObj>
              </mc:Choice>
              <mc:Fallback>
                <p:oleObj name="Chart" r:id="rId3" imgW="7877041" imgH="4105185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1633538"/>
                        <a:ext cx="8813800" cy="45926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72000" y="5949950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600" b="1"/>
              <a:t>Year</a:t>
            </a:r>
            <a:endParaRPr lang="en-AU" sz="160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17909" y="2924944"/>
            <a:ext cx="9357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Age(</a:t>
            </a:r>
            <a:r>
              <a:rPr lang="en-AU" sz="1100" b="1" dirty="0" err="1"/>
              <a:t>yrs</a:t>
            </a:r>
            <a:r>
              <a:rPr lang="en-AU" sz="1400" b="1" dirty="0"/>
              <a:t>)</a:t>
            </a:r>
            <a:endParaRPr lang="en-AU" sz="1400" dirty="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261828" y="62865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277225" cy="836613"/>
          </a:xfrm>
        </p:spPr>
        <p:txBody>
          <a:bodyPr/>
          <a:lstStyle/>
          <a:p>
            <a:r>
              <a:rPr lang="en-AU" sz="2000" b="1" dirty="0" smtClean="0">
                <a:solidFill>
                  <a:srgbClr val="FFFF00"/>
                </a:solidFill>
              </a:rPr>
              <a:t>RECIPIENT AGE AT HEART TRANSPLANT  YEARS 1984 - 2018</a:t>
            </a:r>
            <a:endParaRPr lang="en-AU" sz="2000" b="1" dirty="0" smtClean="0"/>
          </a:p>
        </p:txBody>
      </p:sp>
      <p:sp>
        <p:nvSpPr>
          <p:cNvPr id="95235" name="Text Box 1028"/>
          <p:cNvSpPr txBox="1">
            <a:spLocks noChangeArrowheads="1"/>
          </p:cNvSpPr>
          <p:nvPr/>
        </p:nvSpPr>
        <p:spPr bwMode="auto">
          <a:xfrm>
            <a:off x="7812360" y="6544886"/>
            <a:ext cx="1600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>
                <a:solidFill>
                  <a:schemeClr val="folHlink"/>
                </a:solidFill>
              </a:rPr>
              <a:t>ANZCOTR </a:t>
            </a:r>
            <a:r>
              <a:rPr lang="en-AU" sz="1000" b="1" dirty="0" smtClean="0">
                <a:solidFill>
                  <a:schemeClr val="folHlink"/>
                </a:solidFill>
              </a:rPr>
              <a:t>2018</a:t>
            </a:r>
            <a:endParaRPr lang="en-AU" sz="1000" b="1" dirty="0">
              <a:solidFill>
                <a:schemeClr val="folHlink"/>
              </a:solidFill>
            </a:endParaRPr>
          </a:p>
        </p:txBody>
      </p:sp>
      <p:sp>
        <p:nvSpPr>
          <p:cNvPr id="95236" name="Line 2062"/>
          <p:cNvSpPr>
            <a:spLocks noChangeShapeType="1"/>
          </p:cNvSpPr>
          <p:nvPr/>
        </p:nvSpPr>
        <p:spPr bwMode="auto">
          <a:xfrm>
            <a:off x="323528" y="836712"/>
            <a:ext cx="806489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5237" name="Line 2695"/>
          <p:cNvSpPr>
            <a:spLocks noChangeShapeType="1"/>
          </p:cNvSpPr>
          <p:nvPr/>
        </p:nvSpPr>
        <p:spPr bwMode="auto">
          <a:xfrm>
            <a:off x="323528" y="620688"/>
            <a:ext cx="806489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5238" name="Line 2696"/>
          <p:cNvSpPr>
            <a:spLocks noChangeShapeType="1"/>
          </p:cNvSpPr>
          <p:nvPr/>
        </p:nvSpPr>
        <p:spPr bwMode="auto">
          <a:xfrm flipH="1">
            <a:off x="323355" y="620689"/>
            <a:ext cx="173" cy="590465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5239" name="Line 2697"/>
          <p:cNvSpPr>
            <a:spLocks noChangeShapeType="1"/>
          </p:cNvSpPr>
          <p:nvPr/>
        </p:nvSpPr>
        <p:spPr bwMode="auto">
          <a:xfrm>
            <a:off x="323354" y="6525344"/>
            <a:ext cx="8065069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5240" name="Line 2698"/>
          <p:cNvSpPr>
            <a:spLocks noChangeShapeType="1"/>
          </p:cNvSpPr>
          <p:nvPr/>
        </p:nvSpPr>
        <p:spPr bwMode="auto">
          <a:xfrm flipH="1">
            <a:off x="8388424" y="620689"/>
            <a:ext cx="0" cy="590465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2172773"/>
              </p:ext>
            </p:extLst>
          </p:nvPr>
        </p:nvGraphicFramePr>
        <p:xfrm>
          <a:off x="899594" y="692695"/>
          <a:ext cx="7344816" cy="5762479"/>
        </p:xfrm>
        <a:graphic>
          <a:graphicData uri="http://schemas.openxmlformats.org/drawingml/2006/table">
            <a:tbl>
              <a:tblPr/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152046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year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n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mean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std dev + -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median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min-max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1984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11-51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10-54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11-57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13-56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4-63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6-65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4-66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6-65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2-68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10-64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9-66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2-67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12-66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2-64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7-70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9-66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5-65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3-67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5-71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6-67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1-69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5-70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663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5-72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1-67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1-70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2014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1-70</a:t>
                      </a: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1-72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124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51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1-73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2017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117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1-69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26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2018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141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48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17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52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0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1-70</a:t>
                      </a:r>
                      <a:endParaRPr lang="en-AU" sz="1000" b="0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656" marR="6656" marT="6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2339752" y="620688"/>
            <a:ext cx="0" cy="59046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b="1" dirty="0" smtClean="0">
                <a:solidFill>
                  <a:srgbClr val="FFFF00"/>
                </a:solidFill>
              </a:rPr>
              <a:t>NUMBER OF ALL TRANSPLANT TYPES BY YEAR 1984 - 2018</a:t>
            </a:r>
            <a:endParaRPr lang="en-AU" sz="2400" dirty="0" smtClean="0"/>
          </a:p>
        </p:txBody>
      </p:sp>
      <p:graphicFrame>
        <p:nvGraphicFramePr>
          <p:cNvPr id="1026" name="Object 1029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19789868"/>
              </p:ext>
            </p:extLst>
          </p:nvPr>
        </p:nvGraphicFramePr>
        <p:xfrm>
          <a:off x="323850" y="2087563"/>
          <a:ext cx="8569325" cy="369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0" name="Chart" r:id="rId3" imgW="8058214" imgH="3476605" progId="MSGraph.Chart.8">
                  <p:embed followColorScheme="full"/>
                </p:oleObj>
              </mc:Choice>
              <mc:Fallback>
                <p:oleObj name="Chart" r:id="rId3" imgW="8058214" imgH="3476605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087563"/>
                        <a:ext cx="8569325" cy="36972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7467600" y="640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610600" cy="1143000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HEARTS MEAN DONOR AGE 1984 - 2018</a:t>
            </a:r>
            <a:endParaRPr lang="en-AU" sz="3200" dirty="0" smtClean="0"/>
          </a:p>
        </p:txBody>
      </p:sp>
      <p:graphicFrame>
        <p:nvGraphicFramePr>
          <p:cNvPr id="14338" name="Object 1030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345220201"/>
              </p:ext>
            </p:extLst>
          </p:nvPr>
        </p:nvGraphicFramePr>
        <p:xfrm>
          <a:off x="179388" y="1689100"/>
          <a:ext cx="8785225" cy="405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23" name="Chart" r:id="rId3" imgW="8934575" imgH="4124415" progId="MSGraph.Chart.8">
                  <p:embed followColorScheme="full"/>
                </p:oleObj>
              </mc:Choice>
              <mc:Fallback>
                <p:oleObj name="Chart" r:id="rId3" imgW="8934575" imgH="4124415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689100"/>
                        <a:ext cx="8785225" cy="40560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979613" y="6096000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800">
                <a:solidFill>
                  <a:srgbClr val="FFFFFF"/>
                </a:solidFill>
              </a:rPr>
              <a:t>Year</a:t>
            </a:r>
            <a:endParaRPr lang="en-AU" sz="2400">
              <a:solidFill>
                <a:srgbClr val="FFFFFF"/>
              </a:solidFill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0328" y="3320951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Age in years</a:t>
            </a:r>
            <a:endParaRPr lang="en-AU" sz="1000" dirty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239000" y="640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587375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DONOR AGE HEARTS -  YEARS 1984-2018</a:t>
            </a:r>
            <a:endParaRPr lang="en-AU" sz="2400" dirty="0" smtClean="0"/>
          </a:p>
        </p:txBody>
      </p:sp>
      <p:sp>
        <p:nvSpPr>
          <p:cNvPr id="15364" name="Text Box 1028"/>
          <p:cNvSpPr txBox="1">
            <a:spLocks noChangeArrowheads="1"/>
          </p:cNvSpPr>
          <p:nvPr/>
        </p:nvSpPr>
        <p:spPr bwMode="auto">
          <a:xfrm>
            <a:off x="7632351" y="6492588"/>
            <a:ext cx="13668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sp>
        <p:nvSpPr>
          <p:cNvPr id="15365" name="Line 2363"/>
          <p:cNvSpPr>
            <a:spLocks noChangeShapeType="1"/>
          </p:cNvSpPr>
          <p:nvPr/>
        </p:nvSpPr>
        <p:spPr bwMode="auto">
          <a:xfrm>
            <a:off x="684213" y="836712"/>
            <a:ext cx="7704137" cy="67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5366" name="Line 2679"/>
          <p:cNvSpPr>
            <a:spLocks noChangeShapeType="1"/>
          </p:cNvSpPr>
          <p:nvPr/>
        </p:nvSpPr>
        <p:spPr bwMode="auto">
          <a:xfrm>
            <a:off x="684213" y="620713"/>
            <a:ext cx="0" cy="58324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5367" name="Line 2680"/>
          <p:cNvSpPr>
            <a:spLocks noChangeShapeType="1"/>
          </p:cNvSpPr>
          <p:nvPr/>
        </p:nvSpPr>
        <p:spPr bwMode="auto">
          <a:xfrm>
            <a:off x="684213" y="620713"/>
            <a:ext cx="770413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5368" name="Line 2684"/>
          <p:cNvSpPr>
            <a:spLocks noChangeShapeType="1"/>
          </p:cNvSpPr>
          <p:nvPr/>
        </p:nvSpPr>
        <p:spPr bwMode="auto">
          <a:xfrm>
            <a:off x="8388350" y="620713"/>
            <a:ext cx="0" cy="586581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5369" name="Line 2685"/>
          <p:cNvSpPr>
            <a:spLocks noChangeShapeType="1"/>
          </p:cNvSpPr>
          <p:nvPr/>
        </p:nvSpPr>
        <p:spPr bwMode="auto">
          <a:xfrm>
            <a:off x="684213" y="6453187"/>
            <a:ext cx="7699933" cy="2488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aphicFrame>
        <p:nvGraphicFramePr>
          <p:cNvPr id="15362" name="Object 477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592679"/>
              </p:ext>
            </p:extLst>
          </p:nvPr>
        </p:nvGraphicFramePr>
        <p:xfrm>
          <a:off x="1187624" y="692151"/>
          <a:ext cx="6624736" cy="579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47" name="Worksheet" r:id="rId3" imgW="4791053" imgH="5838962" progId="Excel.Sheet.8">
                  <p:embed/>
                </p:oleObj>
              </mc:Choice>
              <mc:Fallback>
                <p:oleObj name="Worksheet" r:id="rId3" imgW="4791053" imgH="5838962" progId="Excel.Sheet.8">
                  <p:embed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692151"/>
                        <a:ext cx="6624736" cy="5794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2123728" y="620713"/>
            <a:ext cx="0" cy="5832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295400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HEARTS – MEAN COLD ISCHEMIC TIME 1984 - 2018</a:t>
            </a:r>
            <a:endParaRPr lang="en-AU" sz="3200" dirty="0" smtClean="0"/>
          </a:p>
        </p:txBody>
      </p:sp>
      <p:graphicFrame>
        <p:nvGraphicFramePr>
          <p:cNvPr id="1638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542939607"/>
              </p:ext>
            </p:extLst>
          </p:nvPr>
        </p:nvGraphicFramePr>
        <p:xfrm>
          <a:off x="193675" y="1708150"/>
          <a:ext cx="8682038" cy="423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71" name="Chart" r:id="rId3" imgW="8448548" imgH="4124415" progId="MSGraph.Chart.8">
                  <p:embed followColorScheme="full"/>
                </p:oleObj>
              </mc:Choice>
              <mc:Fallback>
                <p:oleObj name="Chart" r:id="rId3" imgW="8448548" imgH="4124415" progId="MSGraph.Chart.8">
                  <p:embed followColorScheme="full"/>
                  <p:pic>
                    <p:nvPicPr>
                      <p:cNvPr id="0" name="Picture 39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675" y="1708150"/>
                        <a:ext cx="8682038" cy="42386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5288" y="2708275"/>
            <a:ext cx="762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Minutes</a:t>
            </a:r>
            <a:endParaRPr lang="en-AU" sz="10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63713" y="6096000"/>
            <a:ext cx="936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600" b="1">
                <a:solidFill>
                  <a:schemeClr val="bg1"/>
                </a:solidFill>
              </a:rPr>
              <a:t>Year</a:t>
            </a:r>
            <a:endParaRPr lang="en-AU" sz="2400">
              <a:solidFill>
                <a:schemeClr val="bg1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2390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26410"/>
            <a:ext cx="9144000" cy="611929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MEAN COLD HEART ISCHEMIC TIME (mins) 1984 to 2018</a:t>
            </a:r>
          </a:p>
        </p:txBody>
      </p:sp>
      <p:sp>
        <p:nvSpPr>
          <p:cNvPr id="96259" name="Text Box 1028"/>
          <p:cNvSpPr txBox="1">
            <a:spLocks noChangeArrowheads="1"/>
          </p:cNvSpPr>
          <p:nvPr/>
        </p:nvSpPr>
        <p:spPr bwMode="auto">
          <a:xfrm>
            <a:off x="7812088" y="6583363"/>
            <a:ext cx="1905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sp>
        <p:nvSpPr>
          <p:cNvPr id="96260" name="Line 1922"/>
          <p:cNvSpPr>
            <a:spLocks noChangeShapeType="1"/>
          </p:cNvSpPr>
          <p:nvPr/>
        </p:nvSpPr>
        <p:spPr bwMode="auto">
          <a:xfrm>
            <a:off x="1043608" y="810290"/>
            <a:ext cx="7076645" cy="3226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6261" name="Line 2054"/>
          <p:cNvSpPr>
            <a:spLocks noChangeShapeType="1"/>
          </p:cNvSpPr>
          <p:nvPr/>
        </p:nvSpPr>
        <p:spPr bwMode="auto">
          <a:xfrm flipH="1">
            <a:off x="1003696" y="810290"/>
            <a:ext cx="39912" cy="577307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6262" name="Line 2055"/>
          <p:cNvSpPr>
            <a:spLocks noChangeShapeType="1"/>
          </p:cNvSpPr>
          <p:nvPr/>
        </p:nvSpPr>
        <p:spPr bwMode="auto">
          <a:xfrm flipV="1">
            <a:off x="1043608" y="1024429"/>
            <a:ext cx="7083024" cy="143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6263" name="Line 2056"/>
          <p:cNvSpPr>
            <a:spLocks noChangeShapeType="1"/>
          </p:cNvSpPr>
          <p:nvPr/>
        </p:nvSpPr>
        <p:spPr bwMode="auto">
          <a:xfrm flipH="1">
            <a:off x="8100390" y="810290"/>
            <a:ext cx="19444" cy="578706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6264" name="Line 2057"/>
          <p:cNvSpPr>
            <a:spLocks noChangeShapeType="1"/>
          </p:cNvSpPr>
          <p:nvPr/>
        </p:nvSpPr>
        <p:spPr bwMode="auto">
          <a:xfrm flipV="1">
            <a:off x="1003279" y="6597352"/>
            <a:ext cx="7116555" cy="1145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488872"/>
              </p:ext>
            </p:extLst>
          </p:nvPr>
        </p:nvGraphicFramePr>
        <p:xfrm>
          <a:off x="1003279" y="810290"/>
          <a:ext cx="6300792" cy="5801036"/>
        </p:xfrm>
        <a:graphic>
          <a:graphicData uri="http://schemas.openxmlformats.org/drawingml/2006/table">
            <a:tbl>
              <a:tblPr/>
              <a:tblGrid>
                <a:gridCol w="1050132"/>
                <a:gridCol w="1050132"/>
                <a:gridCol w="1050132"/>
                <a:gridCol w="1050132"/>
                <a:gridCol w="1050132"/>
                <a:gridCol w="1050132"/>
              </a:tblGrid>
              <a:tr h="204011"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year</a:t>
                      </a:r>
                      <a:endParaRPr lang="en-AU" sz="11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n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mean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std dev +-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median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min-max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54-108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114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53-183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136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133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80-235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60-260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152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78-240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147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39-311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54-441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55-390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183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164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52-420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41-446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75-445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186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42-465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177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60-405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211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60-454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1998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213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74-612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1999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43-447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102-516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265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102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253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186-338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107-443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258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268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176-323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239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88-427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239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59-491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109-413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66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248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73-510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252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244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115-540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231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90-254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94-390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240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101-472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2012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67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227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59-448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225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209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70-470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2014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234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230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59-482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99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227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86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227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64-412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111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21</a:t>
                      </a:r>
                      <a:r>
                        <a:rPr lang="en-AU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4</a:t>
                      </a:r>
                      <a:endParaRPr lang="en-AU" sz="10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92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63-488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2017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105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219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222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80-420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2018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124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221</a:t>
                      </a: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76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215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10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79-405</a:t>
                      </a:r>
                      <a:endParaRPr lang="en-AU" sz="10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048" marR="6048" marT="60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2195736" y="1024429"/>
            <a:ext cx="0" cy="55729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82000" cy="1143000"/>
          </a:xfrm>
        </p:spPr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ACTUARIAL SURVIVAL - HEART TRANSPLANT 1984 - 2018</a:t>
            </a:r>
            <a:endParaRPr lang="en-AU" sz="4000" dirty="0" smtClean="0"/>
          </a:p>
        </p:txBody>
      </p:sp>
      <p:graphicFrame>
        <p:nvGraphicFramePr>
          <p:cNvPr id="18434" name="Object 102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72681156"/>
              </p:ext>
            </p:extLst>
          </p:nvPr>
        </p:nvGraphicFramePr>
        <p:xfrm>
          <a:off x="755650" y="1981200"/>
          <a:ext cx="819785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20" name="Chart" r:id="rId3" imgW="8496205" imgH="3505263" progId="MSGraph.Chart.8">
                  <p:embed followColorScheme="full"/>
                </p:oleObj>
              </mc:Choice>
              <mc:Fallback>
                <p:oleObj name="Chart" r:id="rId3" imgW="8496205" imgH="3505263" progId="MSGraph.Chart.8">
                  <p:embed followColorScheme="full"/>
                  <p:pic>
                    <p:nvPicPr>
                      <p:cNvPr id="0" name="Picture 39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981200"/>
                        <a:ext cx="8197850" cy="35052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0" y="3352800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>
                <a:solidFill>
                  <a:srgbClr val="FFFFFF"/>
                </a:solidFill>
              </a:rPr>
              <a:t>Percent Survival</a:t>
            </a:r>
            <a:endParaRPr lang="en-AU" sz="1200"/>
          </a:p>
        </p:txBody>
      </p:sp>
      <p:sp>
        <p:nvSpPr>
          <p:cNvPr id="18437" name="Text Box 1029"/>
          <p:cNvSpPr txBox="1">
            <a:spLocks noChangeArrowheads="1"/>
          </p:cNvSpPr>
          <p:nvPr/>
        </p:nvSpPr>
        <p:spPr bwMode="auto">
          <a:xfrm>
            <a:off x="4437063" y="5805264"/>
            <a:ext cx="711001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>
                <a:solidFill>
                  <a:srgbClr val="FFFFFF"/>
                </a:solidFill>
              </a:rPr>
              <a:t>YEAR</a:t>
            </a:r>
            <a:endParaRPr lang="en-AU" sz="1200"/>
          </a:p>
        </p:txBody>
      </p:sp>
      <p:sp>
        <p:nvSpPr>
          <p:cNvPr id="18438" name="Text Box 1030"/>
          <p:cNvSpPr txBox="1">
            <a:spLocks noChangeArrowheads="1"/>
          </p:cNvSpPr>
          <p:nvPr/>
        </p:nvSpPr>
        <p:spPr bwMode="auto">
          <a:xfrm>
            <a:off x="6934200" y="6324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755650" y="6308725"/>
            <a:ext cx="41767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112553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 - HEART TRANSPLANT 1984 - 2018</a:t>
            </a:r>
            <a:endParaRPr lang="en-AU" sz="3200" dirty="0" smtClean="0"/>
          </a:p>
        </p:txBody>
      </p:sp>
      <p:graphicFrame>
        <p:nvGraphicFramePr>
          <p:cNvPr id="17410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637967"/>
              </p:ext>
            </p:extLst>
          </p:nvPr>
        </p:nvGraphicFramePr>
        <p:xfrm>
          <a:off x="1042988" y="1125538"/>
          <a:ext cx="6424612" cy="553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97" name="Worksheet" r:id="rId3" imgW="4305405" imgH="5533911" progId="Excel.Sheet.8">
                  <p:embed/>
                </p:oleObj>
              </mc:Choice>
              <mc:Fallback>
                <p:oleObj name="Worksheet" r:id="rId3" imgW="4305405" imgH="5533911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125538"/>
                        <a:ext cx="6424612" cy="55308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Text Box 1030"/>
          <p:cNvSpPr txBox="1">
            <a:spLocks noChangeArrowheads="1"/>
          </p:cNvSpPr>
          <p:nvPr/>
        </p:nvSpPr>
        <p:spPr bwMode="auto">
          <a:xfrm>
            <a:off x="7467600" y="31242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dirty="0">
                <a:solidFill>
                  <a:srgbClr val="FFFFFF"/>
                </a:solidFill>
              </a:rPr>
              <a:t>n* = Number alive at start of year</a:t>
            </a:r>
            <a:endParaRPr lang="en-AU" sz="1000" dirty="0"/>
          </a:p>
        </p:txBody>
      </p:sp>
      <p:sp>
        <p:nvSpPr>
          <p:cNvPr id="17413" name="Text Box 1031"/>
          <p:cNvSpPr txBox="1">
            <a:spLocks noChangeArrowheads="1"/>
          </p:cNvSpPr>
          <p:nvPr/>
        </p:nvSpPr>
        <p:spPr bwMode="auto">
          <a:xfrm>
            <a:off x="7543800" y="64008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843808" y="1125538"/>
            <a:ext cx="0" cy="5530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5004048" y="1125538"/>
            <a:ext cx="0" cy="54927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042988" y="1340768"/>
            <a:ext cx="64246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1594" y="200025"/>
            <a:ext cx="8640521" cy="1143000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ACTUARIAL SURVIVAL ORTHOTOPIC v HETEROTOPIC v DCD* v DOMINO v RETRANSPLANT  HEARTS 1984 - 2018</a:t>
            </a:r>
            <a:endParaRPr lang="en-AU" sz="2400" b="1" dirty="0" smtClean="0"/>
          </a:p>
        </p:txBody>
      </p:sp>
      <p:graphicFrame>
        <p:nvGraphicFramePr>
          <p:cNvPr id="20482" name="Object 102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971396593"/>
              </p:ext>
            </p:extLst>
          </p:nvPr>
        </p:nvGraphicFramePr>
        <p:xfrm>
          <a:off x="195263" y="1484785"/>
          <a:ext cx="8809037" cy="4041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2" name="Chart" r:id="rId3" imgW="8572608" imgH="3619516" progId="MSGraph.Chart.8">
                  <p:embed followColorScheme="full"/>
                </p:oleObj>
              </mc:Choice>
              <mc:Fallback>
                <p:oleObj name="Chart" r:id="rId3" imgW="8572608" imgH="3619516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484785"/>
                        <a:ext cx="8809037" cy="404130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197396" y="3645024"/>
            <a:ext cx="8275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dirty="0"/>
              <a:t>Percent Survival</a:t>
            </a:r>
          </a:p>
        </p:txBody>
      </p:sp>
      <p:sp>
        <p:nvSpPr>
          <p:cNvPr id="20485" name="Text Box 1030"/>
          <p:cNvSpPr txBox="1">
            <a:spLocks noChangeArrowheads="1"/>
          </p:cNvSpPr>
          <p:nvPr/>
        </p:nvSpPr>
        <p:spPr bwMode="auto">
          <a:xfrm>
            <a:off x="7308850" y="6453188"/>
            <a:ext cx="14398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US" sz="1200" b="1" dirty="0">
              <a:solidFill>
                <a:schemeClr val="folHlink"/>
              </a:solidFill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611188" y="6165850"/>
            <a:ext cx="669766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* DCD Heart Transplants commenced July 2014   Survival </a:t>
            </a:r>
            <a:r>
              <a:rPr lang="en-AU" dirty="0">
                <a:solidFill>
                  <a:srgbClr val="FFFFFF"/>
                </a:solidFill>
              </a:rPr>
              <a:t>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1125538"/>
          </a:xfrm>
        </p:spPr>
        <p:txBody>
          <a:bodyPr/>
          <a:lstStyle/>
          <a:p>
            <a:r>
              <a:rPr lang="en-AU" sz="2400" dirty="0" smtClean="0">
                <a:solidFill>
                  <a:srgbClr val="FFFF00"/>
                </a:solidFill>
              </a:rPr>
              <a:t>ACTUARIAL  SURVIVAL – ORTHOTOPIC  v HETEROTOPIC  DCD* v DOMINO v RETRANSPLANTS 1984 - 2018</a:t>
            </a:r>
            <a:endParaRPr lang="en-AU" sz="2400" dirty="0" smtClean="0"/>
          </a:p>
        </p:txBody>
      </p:sp>
      <p:graphicFrame>
        <p:nvGraphicFramePr>
          <p:cNvPr id="19458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714388"/>
              </p:ext>
            </p:extLst>
          </p:nvPr>
        </p:nvGraphicFramePr>
        <p:xfrm>
          <a:off x="250825" y="1125538"/>
          <a:ext cx="8664575" cy="539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53" name="Worksheet" r:id="rId3" imgW="8096415" imgH="6000726" progId="Excel.Sheet.8">
                  <p:embed/>
                </p:oleObj>
              </mc:Choice>
              <mc:Fallback>
                <p:oleObj name="Worksheet" r:id="rId3" imgW="8096415" imgH="6000726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125538"/>
                        <a:ext cx="8664575" cy="53959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Text Box 1030"/>
          <p:cNvSpPr txBox="1">
            <a:spLocks noChangeArrowheads="1"/>
          </p:cNvSpPr>
          <p:nvPr/>
        </p:nvSpPr>
        <p:spPr bwMode="auto">
          <a:xfrm>
            <a:off x="7343775" y="6583363"/>
            <a:ext cx="180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US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51520" y="1412776"/>
            <a:ext cx="86638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2051720" y="1125538"/>
            <a:ext cx="0" cy="539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156176" y="1125538"/>
            <a:ext cx="0" cy="539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275856" y="1125538"/>
            <a:ext cx="0" cy="539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4499992" y="1125538"/>
            <a:ext cx="0" cy="539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7812360" y="1125538"/>
            <a:ext cx="0" cy="539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50825" y="6521450"/>
            <a:ext cx="3025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bg1">
                    <a:lumMod val="90000"/>
                  </a:schemeClr>
                </a:solidFill>
              </a:rPr>
              <a:t>*DCD Heart transplants commenced July 2014</a:t>
            </a:r>
            <a:endParaRPr lang="en-AU" b="1" dirty="0">
              <a:solidFill>
                <a:schemeClr val="bg1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964613" cy="1419225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ALL HEARTS   PERIOD COMPARISON 1984 – 2018</a:t>
            </a:r>
            <a:endParaRPr lang="en-AU" sz="3200" dirty="0" smtClean="0"/>
          </a:p>
        </p:txBody>
      </p:sp>
      <p:graphicFrame>
        <p:nvGraphicFramePr>
          <p:cNvPr id="2150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42452012"/>
              </p:ext>
            </p:extLst>
          </p:nvPr>
        </p:nvGraphicFramePr>
        <p:xfrm>
          <a:off x="304800" y="1981200"/>
          <a:ext cx="8610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97" name="Chart" r:id="rId3" imgW="8610431" imgH="4114989" progId="MSGraph.Chart.8">
                  <p:embed followColorScheme="full"/>
                </p:oleObj>
              </mc:Choice>
              <mc:Fallback>
                <p:oleObj name="Chart" r:id="rId3" imgW="8610431" imgH="4114989" progId="MSGraph.Chart.8">
                  <p:embed followColorScheme="full"/>
                  <p:pic>
                    <p:nvPicPr>
                      <p:cNvPr id="0" name="Picture 39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8610600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2390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3850" y="2997200"/>
            <a:ext cx="792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Percent Survival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300192" y="2420938"/>
            <a:ext cx="1728192" cy="4385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/>
              <a:t>  </a:t>
            </a:r>
            <a:r>
              <a:rPr lang="en-AU" dirty="0" smtClean="0"/>
              <a:t>2000-09 v 1984-89   p&lt;0.05</a:t>
            </a:r>
            <a:endParaRPr lang="en-AU" dirty="0"/>
          </a:p>
          <a:p>
            <a:pPr>
              <a:spcBef>
                <a:spcPct val="50000"/>
              </a:spcBef>
            </a:pPr>
            <a:r>
              <a:rPr lang="en-US" dirty="0" smtClean="0"/>
              <a:t>  2009-09 v 1990-99   p&lt;0.05</a:t>
            </a:r>
            <a:endParaRPr lang="en-US" dirty="0"/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539750" y="6308725"/>
            <a:ext cx="41767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>
                <a:solidFill>
                  <a:srgbClr val="FFFFFF"/>
                </a:solidFill>
              </a:rPr>
              <a:t>Survival 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713788" cy="95408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  <a:latin typeface="+mn-lt"/>
              </a:rPr>
              <a:t>ACTUARIAL SURVIVAL HEARTS PERIOD COMPARISON 1984 - 2018</a:t>
            </a:r>
            <a:endParaRPr lang="en-AU" sz="3200" dirty="0" smtClean="0"/>
          </a:p>
        </p:txBody>
      </p:sp>
      <p:graphicFrame>
        <p:nvGraphicFramePr>
          <p:cNvPr id="2253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396790"/>
              </p:ext>
            </p:extLst>
          </p:nvPr>
        </p:nvGraphicFramePr>
        <p:xfrm>
          <a:off x="900113" y="1119188"/>
          <a:ext cx="7932737" cy="5334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23" name="Worksheet" r:id="rId3" imgW="6267289" imgH="5648164" progId="Excel.Sheet.8">
                  <p:embed/>
                </p:oleObj>
              </mc:Choice>
              <mc:Fallback>
                <p:oleObj name="Worksheet" r:id="rId3" imgW="6267289" imgH="5648164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119188"/>
                        <a:ext cx="7932737" cy="533414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2390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71550" y="6597650"/>
            <a:ext cx="28082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>
                <a:solidFill>
                  <a:srgbClr val="FFFFFF"/>
                </a:solidFill>
              </a:rPr>
              <a:t>*N = NUMBER ALIVE AT START OF YEAR</a:t>
            </a:r>
            <a:endParaRPr lang="en-US" sz="80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900609" y="1412776"/>
            <a:ext cx="79322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1475656" y="1119188"/>
            <a:ext cx="0" cy="53341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NUMBER OF ALL TRANSPLANTS*  1984 - 2018</a:t>
            </a:r>
            <a:endParaRPr lang="en-AU" sz="2800" dirty="0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2856710"/>
              </p:ext>
            </p:extLst>
          </p:nvPr>
        </p:nvGraphicFramePr>
        <p:xfrm>
          <a:off x="1063614" y="666383"/>
          <a:ext cx="6768752" cy="589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0" name="Worksheet" r:id="rId3" imgW="4791053" imgH="6295974" progId="Excel.Sheet.8">
                  <p:embed/>
                </p:oleObj>
              </mc:Choice>
              <mc:Fallback>
                <p:oleObj name="Worksheet" r:id="rId3" imgW="4791053" imgH="6295974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14" y="666383"/>
                        <a:ext cx="6768752" cy="58941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933304" y="6429703"/>
            <a:ext cx="1676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3988" y="6586275"/>
            <a:ext cx="295116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>
                <a:solidFill>
                  <a:srgbClr val="FFFFFF"/>
                </a:solidFill>
              </a:rPr>
              <a:t>*Includes domino, </a:t>
            </a:r>
            <a:r>
              <a:rPr lang="en-AU" dirty="0" err="1">
                <a:solidFill>
                  <a:srgbClr val="FFFFFF"/>
                </a:solidFill>
              </a:rPr>
              <a:t>heterotopic</a:t>
            </a:r>
            <a:r>
              <a:rPr lang="en-AU" dirty="0">
                <a:solidFill>
                  <a:srgbClr val="FFFFFF"/>
                </a:solidFill>
              </a:rPr>
              <a:t> and retransplants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41672" y="908720"/>
            <a:ext cx="6770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041672" y="5949280"/>
            <a:ext cx="6770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043608" y="6165304"/>
            <a:ext cx="67706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44000" cy="136683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PRE TRANSPLANT DIAGNOSIS 1984 - 2018</a:t>
            </a:r>
            <a:endParaRPr lang="en-AU" sz="3600" dirty="0" smtClean="0"/>
          </a:p>
        </p:txBody>
      </p:sp>
      <p:graphicFrame>
        <p:nvGraphicFramePr>
          <p:cNvPr id="23554" name="Object 102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012521955"/>
              </p:ext>
            </p:extLst>
          </p:nvPr>
        </p:nvGraphicFramePr>
        <p:xfrm>
          <a:off x="96838" y="1992313"/>
          <a:ext cx="8867775" cy="410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42" name="Chart" r:id="rId3" imgW="8858172" imgH="4095758" progId="MSGraph.Chart.8">
                  <p:embed followColorScheme="full"/>
                </p:oleObj>
              </mc:Choice>
              <mc:Fallback>
                <p:oleObj name="Chart" r:id="rId3" imgW="8858172" imgH="4095758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38" y="1992313"/>
                        <a:ext cx="8867775" cy="41005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1028"/>
          <p:cNvSpPr txBox="1">
            <a:spLocks noChangeArrowheads="1"/>
          </p:cNvSpPr>
          <p:nvPr/>
        </p:nvSpPr>
        <p:spPr bwMode="auto">
          <a:xfrm>
            <a:off x="179388" y="3644900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Percent</a:t>
            </a:r>
            <a:endParaRPr lang="en-AU" sz="1200"/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71628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3558" name="Text Box 1030"/>
          <p:cNvSpPr txBox="1">
            <a:spLocks noChangeArrowheads="1"/>
          </p:cNvSpPr>
          <p:nvPr/>
        </p:nvSpPr>
        <p:spPr bwMode="auto">
          <a:xfrm>
            <a:off x="6227763" y="2997200"/>
            <a:ext cx="172878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/>
              <a:t>IDCM v IHD       p&lt;0.005</a:t>
            </a:r>
          </a:p>
          <a:p>
            <a:pPr>
              <a:spcBef>
                <a:spcPct val="50000"/>
              </a:spcBef>
            </a:pPr>
            <a:r>
              <a:rPr lang="en-AU" dirty="0"/>
              <a:t>IHD v Others     p&lt;0.005</a:t>
            </a:r>
            <a:endParaRPr lang="en-US" dirty="0"/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539750" y="6308725"/>
            <a:ext cx="41036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112553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PRE TRANSPLANT DIAGNOSIS  HEARTS 1984 – 2018</a:t>
            </a:r>
            <a:endParaRPr lang="en-AU" sz="3200" dirty="0" smtClean="0"/>
          </a:p>
        </p:txBody>
      </p:sp>
      <p:graphicFrame>
        <p:nvGraphicFramePr>
          <p:cNvPr id="2457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74964"/>
              </p:ext>
            </p:extLst>
          </p:nvPr>
        </p:nvGraphicFramePr>
        <p:xfrm>
          <a:off x="1003300" y="1130300"/>
          <a:ext cx="7366000" cy="540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69" name="Worksheet" r:id="rId3" imgW="4914735" imgH="5991300" progId="Excel.Sheet.8">
                  <p:embed/>
                </p:oleObj>
              </mc:Choice>
              <mc:Fallback>
                <p:oleObj name="Worksheet" r:id="rId3" imgW="4914735" imgH="5991300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1130300"/>
                        <a:ext cx="7366000" cy="5400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782088" y="6530975"/>
            <a:ext cx="152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907704" y="1125538"/>
            <a:ext cx="0" cy="54054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3995936" y="1125538"/>
            <a:ext cx="0" cy="54054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300192" y="1125538"/>
            <a:ext cx="0" cy="54054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1003300" y="1412776"/>
            <a:ext cx="73851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69325" cy="1347787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PRE-TRANSPLANT STATUS* HEARTS 1984 - 2018</a:t>
            </a:r>
            <a:endParaRPr lang="en-AU" sz="3200" dirty="0" smtClean="0"/>
          </a:p>
        </p:txBody>
      </p:sp>
      <p:graphicFrame>
        <p:nvGraphicFramePr>
          <p:cNvPr id="25602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50759615"/>
              </p:ext>
            </p:extLst>
          </p:nvPr>
        </p:nvGraphicFramePr>
        <p:xfrm>
          <a:off x="411163" y="1704975"/>
          <a:ext cx="8178800" cy="402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92" name="Chart" r:id="rId3" imgW="8363068" imgH="4114989" progId="MSGraph.Chart.8">
                  <p:embed followColorScheme="full"/>
                </p:oleObj>
              </mc:Choice>
              <mc:Fallback>
                <p:oleObj name="Chart" r:id="rId3" imgW="8363068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163" y="1704975"/>
                        <a:ext cx="8178800" cy="40243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315200" y="6244282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8313" y="3789363"/>
            <a:ext cx="647700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b="1" dirty="0" smtClean="0"/>
              <a:t>Percent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Survival</a:t>
            </a:r>
            <a:endParaRPr lang="en-US" b="1" dirty="0"/>
          </a:p>
        </p:txBody>
      </p:sp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411163" y="6165850"/>
            <a:ext cx="65230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Classified by highest Level of Support - Survival </a:t>
            </a:r>
            <a:r>
              <a:rPr lang="en-A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by Cutler-</a:t>
            </a:r>
            <a:r>
              <a:rPr lang="en-AU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Ederer</a:t>
            </a:r>
            <a:r>
              <a:rPr lang="en-A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life tables, comparisons by log rank Cox-Mantel</a:t>
            </a: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6156325" y="2781300"/>
            <a:ext cx="57626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/>
              <a:t>p=ns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820150" cy="936625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PRE-TRANSPLANT STATUS* HEARTS 1984 - 2018</a:t>
            </a:r>
            <a:endParaRPr lang="en-AU" sz="3200" dirty="0" smtClean="0"/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7740352" y="6506186"/>
            <a:ext cx="1676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</p:txBody>
      </p:sp>
      <p:graphicFrame>
        <p:nvGraphicFramePr>
          <p:cNvPr id="266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200450"/>
              </p:ext>
            </p:extLst>
          </p:nvPr>
        </p:nvGraphicFramePr>
        <p:xfrm>
          <a:off x="472957" y="1268413"/>
          <a:ext cx="8275507" cy="5237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19" name="Worksheet" r:id="rId3" imgW="6572144" imgH="5562569" progId="Excel.Sheet.8">
                  <p:embed/>
                </p:oleObj>
              </mc:Choice>
              <mc:Fallback>
                <p:oleObj name="Worksheet" r:id="rId3" imgW="6572144" imgH="5562569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957" y="1268413"/>
                        <a:ext cx="8275507" cy="523777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472957" y="1556792"/>
            <a:ext cx="827550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971600" y="1268413"/>
            <a:ext cx="0" cy="52377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39552" y="6506186"/>
            <a:ext cx="31683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 Classified by Highest Level of Support</a:t>
            </a:r>
            <a:endParaRPr lang="en-A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964613" cy="141922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BY RECIPIENT AGE AND GENDER HEARTS 1984 - 2018</a:t>
            </a:r>
            <a:endParaRPr lang="en-AU" sz="3600" dirty="0" smtClean="0"/>
          </a:p>
        </p:txBody>
      </p:sp>
      <p:graphicFrame>
        <p:nvGraphicFramePr>
          <p:cNvPr id="28674" name="Object 1030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736323323"/>
              </p:ext>
            </p:extLst>
          </p:nvPr>
        </p:nvGraphicFramePr>
        <p:xfrm>
          <a:off x="304800" y="1981200"/>
          <a:ext cx="8610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64" name="Chart" r:id="rId3" imgW="8610431" imgH="4114989" progId="MSGraph.Chart.8">
                  <p:embed followColorScheme="full"/>
                </p:oleObj>
              </mc:Choice>
              <mc:Fallback>
                <p:oleObj name="Chart" r:id="rId3" imgW="861043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8610600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Text Box 1029"/>
          <p:cNvSpPr txBox="1">
            <a:spLocks noChangeArrowheads="1"/>
          </p:cNvSpPr>
          <p:nvPr/>
        </p:nvSpPr>
        <p:spPr bwMode="auto">
          <a:xfrm>
            <a:off x="72390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8677" name="Text Box 1030"/>
          <p:cNvSpPr txBox="1">
            <a:spLocks noChangeArrowheads="1"/>
          </p:cNvSpPr>
          <p:nvPr/>
        </p:nvSpPr>
        <p:spPr bwMode="auto">
          <a:xfrm>
            <a:off x="323850" y="2924175"/>
            <a:ext cx="1025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/>
              <a:t>Percent Survival</a:t>
            </a:r>
          </a:p>
        </p:txBody>
      </p:sp>
      <p:sp>
        <p:nvSpPr>
          <p:cNvPr id="28678" name="Text Box 1029"/>
          <p:cNvSpPr txBox="1">
            <a:spLocks noChangeArrowheads="1"/>
          </p:cNvSpPr>
          <p:nvPr/>
        </p:nvSpPr>
        <p:spPr bwMode="auto">
          <a:xfrm>
            <a:off x="5580063" y="2924175"/>
            <a:ext cx="2879725" cy="44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MALES 0-39 yrsv MALES&gt;39yrs        p&lt;0.005</a:t>
            </a:r>
          </a:p>
          <a:p>
            <a:pPr>
              <a:spcBef>
                <a:spcPct val="50000"/>
              </a:spcBef>
            </a:pPr>
            <a:r>
              <a:rPr lang="en-AU"/>
              <a:t>MALES&gt;39yrs v FEMALES&gt;39yrs     p &lt;0.05</a:t>
            </a:r>
            <a:endParaRPr lang="en-US"/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539750" y="6381750"/>
            <a:ext cx="4032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713788" cy="95408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RECIPIENT AGE BY GENDER HEARTS 1984 - 2018</a:t>
            </a:r>
            <a:endParaRPr lang="en-AU" sz="3200" dirty="0" smtClean="0"/>
          </a:p>
        </p:txBody>
      </p:sp>
      <p:graphicFrame>
        <p:nvGraphicFramePr>
          <p:cNvPr id="27650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809027"/>
              </p:ext>
            </p:extLst>
          </p:nvPr>
        </p:nvGraphicFramePr>
        <p:xfrm>
          <a:off x="250825" y="1016001"/>
          <a:ext cx="8602663" cy="5437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43" name="Worksheet" r:id="rId3" imgW="6143608" imgH="6010153" progId="Excel.Sheet.8">
                  <p:embed/>
                </p:oleObj>
              </mc:Choice>
              <mc:Fallback>
                <p:oleObj name="Worksheet" r:id="rId3" imgW="6143608" imgH="6010153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016001"/>
                        <a:ext cx="8602663" cy="543733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Text Box 1028"/>
          <p:cNvSpPr txBox="1">
            <a:spLocks noChangeArrowheads="1"/>
          </p:cNvSpPr>
          <p:nvPr/>
        </p:nvSpPr>
        <p:spPr bwMode="auto">
          <a:xfrm>
            <a:off x="72390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7653" name="Text Box 1033"/>
          <p:cNvSpPr txBox="1">
            <a:spLocks noChangeArrowheads="1"/>
          </p:cNvSpPr>
          <p:nvPr/>
        </p:nvSpPr>
        <p:spPr bwMode="auto">
          <a:xfrm>
            <a:off x="911185" y="6553200"/>
            <a:ext cx="280828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dirty="0">
                <a:solidFill>
                  <a:srgbClr val="FFFFFF"/>
                </a:solidFill>
              </a:rPr>
              <a:t>*N= NUMBER </a:t>
            </a:r>
            <a:r>
              <a:rPr lang="en-AU" sz="800" dirty="0" smtClean="0">
                <a:solidFill>
                  <a:srgbClr val="FFFFFF"/>
                </a:solidFill>
              </a:rPr>
              <a:t>SURVIVING </a:t>
            </a:r>
            <a:r>
              <a:rPr lang="en-AU" sz="800" dirty="0">
                <a:solidFill>
                  <a:srgbClr val="FFFFFF"/>
                </a:solidFill>
              </a:rPr>
              <a:t>AT START OF YEAR</a:t>
            </a:r>
            <a:endParaRPr lang="en-US" sz="800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50825" y="1340768"/>
            <a:ext cx="860266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899592" y="1016000"/>
            <a:ext cx="0" cy="543733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RECIPIENT AGE HEARTS 1984 - 2018</a:t>
            </a:r>
            <a:endParaRPr lang="en-AU" sz="3600" dirty="0" smtClean="0"/>
          </a:p>
        </p:txBody>
      </p:sp>
      <p:graphicFrame>
        <p:nvGraphicFramePr>
          <p:cNvPr id="30722" name="Object 1031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063230707"/>
              </p:ext>
            </p:extLst>
          </p:nvPr>
        </p:nvGraphicFramePr>
        <p:xfrm>
          <a:off x="395288" y="2087563"/>
          <a:ext cx="8223250" cy="401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10" name="Chart" r:id="rId3" imgW="8324867" imgH="4067100" progId="MSGraph.Chart.8">
                  <p:embed followColorScheme="full"/>
                </p:oleObj>
              </mc:Choice>
              <mc:Fallback>
                <p:oleObj name="Chart" r:id="rId3" imgW="8324867" imgH="4067100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2087563"/>
                        <a:ext cx="8223250" cy="40179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1066800" y="55626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>
                <a:solidFill>
                  <a:srgbClr val="000000"/>
                </a:solidFill>
              </a:rPr>
              <a:t>YEAR</a:t>
            </a:r>
            <a:endParaRPr lang="en-AU" sz="1400">
              <a:solidFill>
                <a:srgbClr val="000000"/>
              </a:solidFill>
            </a:endParaRPr>
          </a:p>
        </p:txBody>
      </p:sp>
      <p:sp>
        <p:nvSpPr>
          <p:cNvPr id="30725" name="Text Box 1029"/>
          <p:cNvSpPr txBox="1">
            <a:spLocks noChangeArrowheads="1"/>
          </p:cNvSpPr>
          <p:nvPr/>
        </p:nvSpPr>
        <p:spPr bwMode="auto">
          <a:xfrm>
            <a:off x="419994" y="4221088"/>
            <a:ext cx="7923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>
                <a:solidFill>
                  <a:srgbClr val="000000"/>
                </a:solidFill>
              </a:rPr>
              <a:t>Percent Survival</a:t>
            </a:r>
            <a:endParaRPr lang="en-AU" sz="1000" dirty="0">
              <a:solidFill>
                <a:srgbClr val="000000"/>
              </a:solidFill>
            </a:endParaRPr>
          </a:p>
        </p:txBody>
      </p:sp>
      <p:sp>
        <p:nvSpPr>
          <p:cNvPr id="30726" name="Text Box 1030"/>
          <p:cNvSpPr txBox="1">
            <a:spLocks noChangeArrowheads="1"/>
          </p:cNvSpPr>
          <p:nvPr/>
        </p:nvSpPr>
        <p:spPr bwMode="auto">
          <a:xfrm>
            <a:off x="71628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CC66"/>
                </a:solidFill>
              </a:rPr>
              <a:t>ANZCOTR </a:t>
            </a:r>
            <a:r>
              <a:rPr lang="en-AU" sz="1400" b="1" dirty="0" smtClean="0">
                <a:solidFill>
                  <a:srgbClr val="FFCC66"/>
                </a:solidFill>
              </a:rPr>
              <a:t>2018</a:t>
            </a:r>
            <a:endParaRPr lang="en-AU" sz="1400" b="1" dirty="0">
              <a:solidFill>
                <a:srgbClr val="FFCC66"/>
              </a:solidFill>
            </a:endParaRPr>
          </a:p>
        </p:txBody>
      </p:sp>
      <p:sp>
        <p:nvSpPr>
          <p:cNvPr id="30727" name="Text Box 1031"/>
          <p:cNvSpPr txBox="1">
            <a:spLocks noChangeArrowheads="1"/>
          </p:cNvSpPr>
          <p:nvPr/>
        </p:nvSpPr>
        <p:spPr bwMode="auto">
          <a:xfrm>
            <a:off x="762000" y="6324600"/>
            <a:ext cx="59436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>
                <a:solidFill>
                  <a:srgbClr val="FFFFFF"/>
                </a:solidFill>
              </a:rPr>
              <a:t>2 OF THE 11 CASES IN THE GREATER THAN 59 YEARS CATEGORY ARE HETEROTOPIC HEART TRANSPLANTS</a:t>
            </a:r>
          </a:p>
          <a:p>
            <a:pPr>
              <a:spcBef>
                <a:spcPct val="50000"/>
              </a:spcBef>
            </a:pPr>
            <a:r>
              <a:rPr lang="en-AU" sz="800">
                <a:solidFill>
                  <a:srgbClr val="FFFFFF"/>
                </a:solidFill>
              </a:rPr>
              <a:t>Survival by Cutler-Ederer life tables, comparisons by log rank Cox-Mantel</a:t>
            </a:r>
          </a:p>
          <a:p>
            <a:pPr>
              <a:spcBef>
                <a:spcPct val="50000"/>
              </a:spcBef>
            </a:pPr>
            <a:endParaRPr lang="en-AU" sz="800">
              <a:solidFill>
                <a:srgbClr val="000000"/>
              </a:solidFill>
            </a:endParaRPr>
          </a:p>
        </p:txBody>
      </p:sp>
      <p:sp>
        <p:nvSpPr>
          <p:cNvPr id="30728" name="Text Box 1030"/>
          <p:cNvSpPr txBox="1">
            <a:spLocks noChangeArrowheads="1"/>
          </p:cNvSpPr>
          <p:nvPr/>
        </p:nvSpPr>
        <p:spPr bwMode="auto">
          <a:xfrm>
            <a:off x="5724525" y="2420888"/>
            <a:ext cx="1799803" cy="85408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AU" dirty="0" smtClean="0">
              <a:solidFill>
                <a:srgbClr val="000000"/>
              </a:solidFill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60+ v all groups	   p=&lt;0.001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50 to 59 v 0 to 16    p=&lt;0.05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50 to 59 v 17 to 39  p=&lt;0.001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50 to 59 v 40 to 49  p=&lt;0.05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>
                <a:solidFill>
                  <a:srgbClr val="000000"/>
                </a:solidFill>
              </a:rPr>
              <a:t>17 to 39 v 40-49      p=&lt;0.05</a:t>
            </a:r>
            <a:endParaRPr lang="en-A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8821"/>
            <a:ext cx="8640960" cy="1066800"/>
          </a:xfrm>
        </p:spPr>
        <p:txBody>
          <a:bodyPr/>
          <a:lstStyle/>
          <a:p>
            <a:pPr>
              <a:defRPr/>
            </a:pPr>
            <a:r>
              <a:rPr lang="en-AU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ACTUARIAL SURVIVAL RECIPIENT AGE HEARTS 1984 - 2018</a:t>
            </a:r>
            <a:endParaRPr lang="en-A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6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683859"/>
              </p:ext>
            </p:extLst>
          </p:nvPr>
        </p:nvGraphicFramePr>
        <p:xfrm>
          <a:off x="742950" y="1104900"/>
          <a:ext cx="7605713" cy="546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99" name="Worksheet" r:id="rId3" imgW="5886411" imgH="6076895" progId="Excel.Sheet.8">
                  <p:embed/>
                </p:oleObj>
              </mc:Choice>
              <mc:Fallback>
                <p:oleObj name="Worksheet" r:id="rId3" imgW="5886411" imgH="6076895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1104900"/>
                        <a:ext cx="7605713" cy="54673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597919" y="654329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228184" y="91344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 dirty="0">
                <a:solidFill>
                  <a:srgbClr val="FFFFFF"/>
                </a:solidFill>
              </a:rPr>
              <a:t>*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842009" y="6563812"/>
            <a:ext cx="617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dirty="0">
                <a:solidFill>
                  <a:srgbClr val="FFFFFF"/>
                </a:solidFill>
              </a:rPr>
              <a:t>* </a:t>
            </a:r>
            <a:r>
              <a:rPr lang="en-AU" sz="800" dirty="0">
                <a:solidFill>
                  <a:srgbClr val="FFFFFF"/>
                </a:solidFill>
              </a:rPr>
              <a:t> 2  OF THE 16 CASES IN THE GREATER THAN 59 YEARS CATEGORY ARE HETEROTOPIC HEART TRANSPLANTS</a:t>
            </a:r>
            <a:endParaRPr lang="en-AU" sz="8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331640" y="1105621"/>
            <a:ext cx="0" cy="54217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742792" y="1484784"/>
            <a:ext cx="76057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DONOR AGE HEARTS 1984 - 2018</a:t>
            </a:r>
            <a:endParaRPr lang="en-AU" sz="3600" dirty="0" smtClean="0"/>
          </a:p>
        </p:txBody>
      </p:sp>
      <p:graphicFrame>
        <p:nvGraphicFramePr>
          <p:cNvPr id="30722" name="Object 1031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26072291"/>
              </p:ext>
            </p:extLst>
          </p:nvPr>
        </p:nvGraphicFramePr>
        <p:xfrm>
          <a:off x="414338" y="1998663"/>
          <a:ext cx="8183562" cy="405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601" name="Chart" r:id="rId3" imgW="8324867" imgH="4124415" progId="MSGraph.Chart.8">
                  <p:embed followColorScheme="full"/>
                </p:oleObj>
              </mc:Choice>
              <mc:Fallback>
                <p:oleObj name="Chart" r:id="rId3" imgW="8324867" imgH="4124415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1998663"/>
                        <a:ext cx="8183562" cy="40544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1066800" y="55626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30725" name="Text Box 1029"/>
          <p:cNvSpPr txBox="1">
            <a:spLocks noChangeArrowheads="1"/>
          </p:cNvSpPr>
          <p:nvPr/>
        </p:nvSpPr>
        <p:spPr bwMode="auto">
          <a:xfrm>
            <a:off x="395288" y="40767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  <a:endParaRPr lang="en-AU" sz="1000"/>
          </a:p>
        </p:txBody>
      </p:sp>
      <p:sp>
        <p:nvSpPr>
          <p:cNvPr id="30726" name="Text Box 1030"/>
          <p:cNvSpPr txBox="1">
            <a:spLocks noChangeArrowheads="1"/>
          </p:cNvSpPr>
          <p:nvPr/>
        </p:nvSpPr>
        <p:spPr bwMode="auto">
          <a:xfrm>
            <a:off x="71628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0727" name="Text Box 1031"/>
          <p:cNvSpPr txBox="1">
            <a:spLocks noChangeArrowheads="1"/>
          </p:cNvSpPr>
          <p:nvPr/>
        </p:nvSpPr>
        <p:spPr bwMode="auto">
          <a:xfrm>
            <a:off x="762000" y="6324600"/>
            <a:ext cx="5943600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>
                <a:solidFill>
                  <a:srgbClr val="FFFFFF"/>
                </a:solidFill>
              </a:rPr>
              <a:t>2 OF THE 11 CASES IN THE GREATER THAN 59 YEARS CATEGORY ARE HETEROTOPIC HEART TRANSPLANTS</a:t>
            </a:r>
          </a:p>
          <a:p>
            <a:pPr>
              <a:spcBef>
                <a:spcPct val="50000"/>
              </a:spcBef>
            </a:pPr>
            <a:r>
              <a:rPr lang="en-AU" sz="800">
                <a:solidFill>
                  <a:srgbClr val="FFFFFF"/>
                </a:solidFill>
              </a:rPr>
              <a:t>Survival by Cutler-Ederer life tables, comparisons by log rank Cox-Mantel</a:t>
            </a:r>
          </a:p>
          <a:p>
            <a:pPr>
              <a:spcBef>
                <a:spcPct val="50000"/>
              </a:spcBef>
            </a:pPr>
            <a:endParaRPr lang="en-AU" sz="800"/>
          </a:p>
        </p:txBody>
      </p:sp>
      <p:sp>
        <p:nvSpPr>
          <p:cNvPr id="30728" name="Text Box 1030"/>
          <p:cNvSpPr txBox="1">
            <a:spLocks noChangeArrowheads="1"/>
          </p:cNvSpPr>
          <p:nvPr/>
        </p:nvSpPr>
        <p:spPr bwMode="auto">
          <a:xfrm>
            <a:off x="5724525" y="2205038"/>
            <a:ext cx="2087563" cy="7159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AU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dirty="0"/>
              <a:t>0-16yrs v 40-49yrs     p&lt;0.001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dirty="0"/>
              <a:t>0-16yrs v 50-59yrs     p&lt;0.005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dirty="0"/>
              <a:t>17-39yrs v 40-49yrs   p&lt;0.001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dirty="0"/>
              <a:t>17-39yrs v 50-59yrs   p&lt;0.009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953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AU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ACTUARIAL SURVIVAL DONOR AGE HEARTS 1984 - 2018 </a:t>
            </a:r>
            <a:endParaRPr lang="en-A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96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408213"/>
              </p:ext>
            </p:extLst>
          </p:nvPr>
        </p:nvGraphicFramePr>
        <p:xfrm>
          <a:off x="685800" y="1196975"/>
          <a:ext cx="7605713" cy="5112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78" name="Worksheet" r:id="rId3" imgW="5886411" imgH="6000726" progId="Excel.Sheet.8">
                  <p:embed/>
                </p:oleObj>
              </mc:Choice>
              <mc:Fallback>
                <p:oleObj name="Worksheet" r:id="rId3" imgW="5886411" imgH="6000726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196975"/>
                        <a:ext cx="7605713" cy="511234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391400" y="6453336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524328" y="11337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 dirty="0">
                <a:solidFill>
                  <a:srgbClr val="FFFFFF"/>
                </a:solidFill>
              </a:rPr>
              <a:t>*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827584" y="6453336"/>
            <a:ext cx="617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dirty="0">
                <a:solidFill>
                  <a:srgbClr val="FFFFFF"/>
                </a:solidFill>
              </a:rPr>
              <a:t>* </a:t>
            </a:r>
            <a:r>
              <a:rPr lang="en-AU" sz="800" dirty="0">
                <a:solidFill>
                  <a:srgbClr val="FFFFFF"/>
                </a:solidFill>
              </a:rPr>
              <a:t> 2  OF THE 16 CASES IN THE GREATER THAN 59 YEARS CATEGORY ARE HETEROTOPIC HEART TRANSPLANTS</a:t>
            </a:r>
            <a:endParaRPr lang="en-AU" sz="8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259632" y="1196753"/>
            <a:ext cx="0" cy="51125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>
            <a:off x="685800" y="1484784"/>
            <a:ext cx="76057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964612" cy="392113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ALL HEART TRANSPLANTS BY HOSPITAL  1984 - 2018</a:t>
            </a:r>
            <a:endParaRPr lang="en-AU" sz="2400" dirty="0" smtClean="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585842"/>
              </p:ext>
            </p:extLst>
          </p:nvPr>
        </p:nvGraphicFramePr>
        <p:xfrm>
          <a:off x="729605" y="656717"/>
          <a:ext cx="8135938" cy="5652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" name="Worksheet" r:id="rId3" imgW="6667458" imgH="5848389" progId="Excel.Sheet.8">
                  <p:embed/>
                </p:oleObj>
              </mc:Choice>
              <mc:Fallback>
                <p:oleObj name="Worksheet" r:id="rId3" imgW="6667458" imgH="5848389" progId="Excel.Sheet.8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605" y="656717"/>
                        <a:ext cx="8135938" cy="565260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729606" y="6093296"/>
            <a:ext cx="8135936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1475657" y="620714"/>
            <a:ext cx="26292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2483767" y="620713"/>
            <a:ext cx="0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>
            <a:off x="3347865" y="830888"/>
            <a:ext cx="72008" cy="547843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4382914" y="620713"/>
            <a:ext cx="45068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5292079" y="620713"/>
            <a:ext cx="26940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6660232" y="620713"/>
            <a:ext cx="0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7956377" y="620713"/>
            <a:ext cx="45068" cy="568860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 flipV="1">
            <a:off x="729605" y="836712"/>
            <a:ext cx="8135937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2" name="TextBox 1"/>
          <p:cNvSpPr txBox="1"/>
          <p:nvPr/>
        </p:nvSpPr>
        <p:spPr>
          <a:xfrm>
            <a:off x="269774" y="6470602"/>
            <a:ext cx="8595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chemeClr val="bg1">
                    <a:lumMod val="90000"/>
                  </a:schemeClr>
                </a:solidFill>
              </a:rPr>
              <a:t>Retransplants  ( included in Totals) ST Vincent’s=15, Alfred=11, Fiona Stanley=3, Auckland=2, Prince Charles=7, Royal Children’s=4    </a:t>
            </a:r>
            <a:r>
              <a:rPr lang="en-AU" sz="1000" b="1" dirty="0" smtClean="0">
                <a:solidFill>
                  <a:schemeClr val="bg1">
                    <a:lumMod val="90000"/>
                  </a:schemeClr>
                </a:solidFill>
              </a:rPr>
              <a:t>ANZCOTR 2018</a:t>
            </a:r>
            <a:endParaRPr lang="en-AU" sz="1000" b="1" dirty="0">
              <a:solidFill>
                <a:schemeClr val="bg1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5252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DONOR GENDER HEARTS 1984 - 2018</a:t>
            </a:r>
          </a:p>
        </p:txBody>
      </p:sp>
      <p:graphicFrame>
        <p:nvGraphicFramePr>
          <p:cNvPr id="32770" name="Object 6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612778809"/>
              </p:ext>
            </p:extLst>
          </p:nvPr>
        </p:nvGraphicFramePr>
        <p:xfrm>
          <a:off x="579438" y="1556792"/>
          <a:ext cx="8056562" cy="4396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58" name="Chart" r:id="rId3" imgW="8372524" imgH="4114989" progId="MSGraph.Chart.8">
                  <p:embed followColorScheme="full"/>
                </p:oleObj>
              </mc:Choice>
              <mc:Fallback>
                <p:oleObj name="Chart" r:id="rId3" imgW="8372524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438" y="1556792"/>
                        <a:ext cx="8056562" cy="439633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981200" y="5516563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79438" y="3238545"/>
            <a:ext cx="67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2390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2775" name="Text Box 5"/>
          <p:cNvSpPr txBox="1">
            <a:spLocks noChangeArrowheads="1"/>
          </p:cNvSpPr>
          <p:nvPr/>
        </p:nvSpPr>
        <p:spPr bwMode="auto">
          <a:xfrm>
            <a:off x="5940425" y="2997200"/>
            <a:ext cx="444500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dirty="0"/>
              <a:t>p=ns</a:t>
            </a:r>
            <a:endParaRPr lang="en-US" dirty="0"/>
          </a:p>
        </p:txBody>
      </p: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684213" y="6237288"/>
            <a:ext cx="42481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6876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DONOR GENDER HEARTS 1984 - 2018</a:t>
            </a: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334338"/>
              </p:ext>
            </p:extLst>
          </p:nvPr>
        </p:nvGraphicFramePr>
        <p:xfrm>
          <a:off x="901700" y="1268413"/>
          <a:ext cx="6943725" cy="540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34" name="Worksheet" r:id="rId3" imgW="3476700" imgH="4943416" progId="Excel.Sheet.8">
                  <p:embed/>
                </p:oleObj>
              </mc:Choice>
              <mc:Fallback>
                <p:oleObj name="Worksheet" r:id="rId3" imgW="3476700" imgH="4943416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268413"/>
                        <a:ext cx="6943725" cy="54006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812360" y="6165304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901700" y="1556792"/>
            <a:ext cx="694372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2051720" y="1268760"/>
            <a:ext cx="0" cy="54003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932040" y="1268760"/>
            <a:ext cx="0" cy="5400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8350696" cy="1152525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DONOR AGE AND DONOR GENDER HEARTS 1984 - 2018</a:t>
            </a:r>
          </a:p>
        </p:txBody>
      </p:sp>
      <p:graphicFrame>
        <p:nvGraphicFramePr>
          <p:cNvPr id="32770" name="Object 6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928493601"/>
              </p:ext>
            </p:extLst>
          </p:nvPr>
        </p:nvGraphicFramePr>
        <p:xfrm>
          <a:off x="684213" y="1772816"/>
          <a:ext cx="8056562" cy="4328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80" name="Chart" r:id="rId4" imgW="8353612" imgH="4114989" progId="MSGraph.Chart.8">
                  <p:embed followColorScheme="full"/>
                </p:oleObj>
              </mc:Choice>
              <mc:Fallback>
                <p:oleObj name="Chart" r:id="rId4" imgW="8353612" imgH="4114989" progId="MSGraph.Chart.8">
                  <p:embed followColorScheme="full"/>
                  <p:pic>
                    <p:nvPicPr>
                      <p:cNvPr id="0" name="Picture 16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772816"/>
                        <a:ext cx="8056562" cy="432879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39788" y="5373216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Year</a:t>
            </a:r>
            <a:endParaRPr lang="en-AU" sz="1400" dirty="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4213" y="3468627"/>
            <a:ext cx="719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2390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2776" name="TextBox 7"/>
          <p:cNvSpPr txBox="1">
            <a:spLocks noChangeArrowheads="1"/>
          </p:cNvSpPr>
          <p:nvPr/>
        </p:nvSpPr>
        <p:spPr bwMode="auto">
          <a:xfrm>
            <a:off x="684213" y="6237288"/>
            <a:ext cx="4248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AU" dirty="0" smtClean="0">
              <a:solidFill>
                <a:srgbClr val="FFFFFF"/>
              </a:solidFill>
            </a:endParaRPr>
          </a:p>
          <a:p>
            <a:r>
              <a:rPr lang="en-AU" dirty="0" smtClean="0">
                <a:solidFill>
                  <a:srgbClr val="FFFFFF"/>
                </a:solidFill>
              </a:rPr>
              <a:t>Survival </a:t>
            </a:r>
            <a:r>
              <a:rPr lang="en-AU" dirty="0">
                <a:solidFill>
                  <a:srgbClr val="FFFFFF"/>
                </a:solidFill>
              </a:rPr>
              <a:t>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  <p:extLst>
      <p:ext uri="{BB962C8B-B14F-4D97-AF65-F5344CB8AC3E}">
        <p14:creationId xmlns:p14="http://schemas.microsoft.com/office/powerpoint/2010/main" val="54643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713788" cy="95408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DONOR AGE BY GENDER HEARTS 1984 - 2018</a:t>
            </a:r>
            <a:endParaRPr lang="en-AU" sz="3200" dirty="0" smtClean="0"/>
          </a:p>
        </p:txBody>
      </p:sp>
      <p:graphicFrame>
        <p:nvGraphicFramePr>
          <p:cNvPr id="27650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552646"/>
              </p:ext>
            </p:extLst>
          </p:nvPr>
        </p:nvGraphicFramePr>
        <p:xfrm>
          <a:off x="266700" y="1038225"/>
          <a:ext cx="8409756" cy="551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32" name="Worksheet" r:id="rId3" imgW="6457918" imgH="6010153" progId="Excel.Sheet.8">
                  <p:embed/>
                </p:oleObj>
              </mc:Choice>
              <mc:Fallback>
                <p:oleObj name="Worksheet" r:id="rId3" imgW="6457918" imgH="601015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" y="1038225"/>
                        <a:ext cx="8409756" cy="5514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Text Box 1028"/>
          <p:cNvSpPr txBox="1">
            <a:spLocks noChangeArrowheads="1"/>
          </p:cNvSpPr>
          <p:nvPr/>
        </p:nvSpPr>
        <p:spPr bwMode="auto">
          <a:xfrm>
            <a:off x="72390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CC66"/>
                </a:solidFill>
              </a:rPr>
              <a:t>ANZCOTR </a:t>
            </a:r>
            <a:r>
              <a:rPr lang="en-AU" sz="1400" b="1" dirty="0" smtClean="0">
                <a:solidFill>
                  <a:srgbClr val="FFCC66"/>
                </a:solidFill>
              </a:rPr>
              <a:t>2018</a:t>
            </a:r>
            <a:endParaRPr lang="en-AU" sz="1400" b="1" dirty="0">
              <a:solidFill>
                <a:srgbClr val="FFCC66"/>
              </a:solidFill>
            </a:endParaRPr>
          </a:p>
        </p:txBody>
      </p:sp>
      <p:sp>
        <p:nvSpPr>
          <p:cNvPr id="27653" name="Text Box 1033"/>
          <p:cNvSpPr txBox="1">
            <a:spLocks noChangeArrowheads="1"/>
          </p:cNvSpPr>
          <p:nvPr/>
        </p:nvSpPr>
        <p:spPr bwMode="auto">
          <a:xfrm>
            <a:off x="971550" y="6597650"/>
            <a:ext cx="28082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>
                <a:solidFill>
                  <a:srgbClr val="FFFFFF"/>
                </a:solidFill>
              </a:rPr>
              <a:t>*N= NUMBER </a:t>
            </a:r>
            <a:r>
              <a:rPr lang="en-AU" dirty="0" smtClean="0">
                <a:solidFill>
                  <a:srgbClr val="FFFFFF"/>
                </a:solidFill>
              </a:rPr>
              <a:t>SURVIVING </a:t>
            </a:r>
            <a:r>
              <a:rPr lang="en-AU" dirty="0">
                <a:solidFill>
                  <a:srgbClr val="FFFFFF"/>
                </a:solidFill>
              </a:rPr>
              <a:t>AT START OF YEAR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50825" y="1340768"/>
            <a:ext cx="860266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899592" y="1016000"/>
            <a:ext cx="0" cy="55816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RECIPIENT GENDER HEARTS 1984 - 2018</a:t>
            </a:r>
            <a:endParaRPr lang="en-AU" sz="3600" dirty="0" smtClean="0"/>
          </a:p>
        </p:txBody>
      </p:sp>
      <p:graphicFrame>
        <p:nvGraphicFramePr>
          <p:cNvPr id="3481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61485713"/>
              </p:ext>
            </p:extLst>
          </p:nvPr>
        </p:nvGraphicFramePr>
        <p:xfrm>
          <a:off x="323850" y="2000250"/>
          <a:ext cx="8483600" cy="408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03" name="Chart" r:id="rId3" imgW="8496205" imgH="4095758" progId="MSGraph.Chart.8">
                  <p:embed followColorScheme="full"/>
                </p:oleObj>
              </mc:Choice>
              <mc:Fallback>
                <p:oleObj name="Chart" r:id="rId3" imgW="8496205" imgH="4095758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000250"/>
                        <a:ext cx="8483600" cy="4089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524000" y="5562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23850" y="29972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7162800" y="63246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156325" y="2997200"/>
            <a:ext cx="503238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34824" name="TextBox 7"/>
          <p:cNvSpPr txBox="1">
            <a:spLocks noChangeArrowheads="1"/>
          </p:cNvSpPr>
          <p:nvPr/>
        </p:nvSpPr>
        <p:spPr bwMode="auto">
          <a:xfrm>
            <a:off x="611188" y="6308725"/>
            <a:ext cx="403225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9697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RECIPIENT GENDER HEARTS 1984 - 2018</a:t>
            </a:r>
          </a:p>
        </p:txBody>
      </p:sp>
      <p:graphicFrame>
        <p:nvGraphicFramePr>
          <p:cNvPr id="337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338676"/>
              </p:ext>
            </p:extLst>
          </p:nvPr>
        </p:nvGraphicFramePr>
        <p:xfrm>
          <a:off x="971601" y="1196975"/>
          <a:ext cx="6768751" cy="543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82" name="Worksheet" r:id="rId3" imgW="4105320" imgH="5295979" progId="Excel.Sheet.8">
                  <p:embed/>
                </p:oleObj>
              </mc:Choice>
              <mc:Fallback>
                <p:oleObj name="Worksheet" r:id="rId3" imgW="4105320" imgH="5295979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1" y="1196975"/>
                        <a:ext cx="6768751" cy="54371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884368" y="6578946"/>
            <a:ext cx="1676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971601" y="1484784"/>
            <a:ext cx="67325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411760" y="1196975"/>
            <a:ext cx="0" cy="54371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148064" y="1484784"/>
            <a:ext cx="0" cy="51493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8207375" cy="1008063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COLD ISCHEMIC TIME HEARTS 1984 - 2018</a:t>
            </a:r>
            <a:endParaRPr lang="en-AU" sz="3600" dirty="0" smtClean="0"/>
          </a:p>
        </p:txBody>
      </p:sp>
      <p:graphicFrame>
        <p:nvGraphicFramePr>
          <p:cNvPr id="36866" name="Object 103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098956821"/>
              </p:ext>
            </p:extLst>
          </p:nvPr>
        </p:nvGraphicFramePr>
        <p:xfrm>
          <a:off x="558800" y="1679575"/>
          <a:ext cx="8386763" cy="421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56" name="Chart" r:id="rId3" imgW="8181895" imgH="4114989" progId="MSGraph.Chart.8">
                  <p:embed followColorScheme="full"/>
                </p:oleObj>
              </mc:Choice>
              <mc:Fallback>
                <p:oleObj name="Chart" r:id="rId3" imgW="8181895" imgH="4114989" progId="MSGraph.Chart.8">
                  <p:embed followColorScheme="full"/>
                  <p:pic>
                    <p:nvPicPr>
                      <p:cNvPr id="0" name="Picture 39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1679575"/>
                        <a:ext cx="8386763" cy="42179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Text Box 1028"/>
          <p:cNvSpPr txBox="1">
            <a:spLocks noChangeArrowheads="1"/>
          </p:cNvSpPr>
          <p:nvPr/>
        </p:nvSpPr>
        <p:spPr bwMode="auto">
          <a:xfrm>
            <a:off x="7010400" y="63246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6869" name="Text Box 1031"/>
          <p:cNvSpPr txBox="1">
            <a:spLocks noChangeArrowheads="1"/>
          </p:cNvSpPr>
          <p:nvPr/>
        </p:nvSpPr>
        <p:spPr bwMode="auto">
          <a:xfrm>
            <a:off x="6516688" y="2636838"/>
            <a:ext cx="503237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468313" y="6308725"/>
            <a:ext cx="410368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350696" cy="1196975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COLD ISCHEMIC TIME HEARTS 1984 - 2018</a:t>
            </a:r>
            <a:endParaRPr lang="en-AU" sz="3200" dirty="0" smtClean="0"/>
          </a:p>
        </p:txBody>
      </p:sp>
      <p:graphicFrame>
        <p:nvGraphicFramePr>
          <p:cNvPr id="35842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651319"/>
              </p:ext>
            </p:extLst>
          </p:nvPr>
        </p:nvGraphicFramePr>
        <p:xfrm>
          <a:off x="539750" y="1130301"/>
          <a:ext cx="7920038" cy="5323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34" name="Worksheet" r:id="rId3" imgW="4943481" imgH="5648164" progId="Excel.Sheet.8">
                  <p:embed/>
                </p:oleObj>
              </mc:Choice>
              <mc:Fallback>
                <p:oleObj name="Worksheet" r:id="rId3" imgW="4943481" imgH="5648164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130301"/>
                        <a:ext cx="7920038" cy="532303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4" name="Text Box 1028"/>
          <p:cNvSpPr txBox="1">
            <a:spLocks noChangeArrowheads="1"/>
          </p:cNvSpPr>
          <p:nvPr/>
        </p:nvSpPr>
        <p:spPr bwMode="auto">
          <a:xfrm>
            <a:off x="7391400" y="6453336"/>
            <a:ext cx="1600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39750" y="1412776"/>
            <a:ext cx="79184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259632" y="1130301"/>
            <a:ext cx="0" cy="53230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07375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CROSSMATCH HEARTS 1984 - 2018</a:t>
            </a:r>
            <a:endParaRPr lang="en-AU" sz="3600" dirty="0" smtClean="0"/>
          </a:p>
        </p:txBody>
      </p:sp>
      <p:graphicFrame>
        <p:nvGraphicFramePr>
          <p:cNvPr id="38914" name="Object 103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878068268"/>
              </p:ext>
            </p:extLst>
          </p:nvPr>
        </p:nvGraphicFramePr>
        <p:xfrm>
          <a:off x="377825" y="2060848"/>
          <a:ext cx="8388350" cy="348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01" name="Chart" r:id="rId3" imgW="8429637" imgH="3505263" progId="MSGraph.Chart.8">
                  <p:embed followColorScheme="full"/>
                </p:oleObj>
              </mc:Choice>
              <mc:Fallback>
                <p:oleObj name="Chart" r:id="rId3" imgW="8429637" imgH="3505263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2060848"/>
                        <a:ext cx="8388350" cy="34877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Text Box 1028"/>
          <p:cNvSpPr txBox="1">
            <a:spLocks noChangeArrowheads="1"/>
          </p:cNvSpPr>
          <p:nvPr/>
        </p:nvSpPr>
        <p:spPr bwMode="auto">
          <a:xfrm>
            <a:off x="1763713" y="5013325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38917" name="Text Box 1029"/>
          <p:cNvSpPr txBox="1">
            <a:spLocks noChangeArrowheads="1"/>
          </p:cNvSpPr>
          <p:nvPr/>
        </p:nvSpPr>
        <p:spPr bwMode="auto">
          <a:xfrm>
            <a:off x="323850" y="3414833"/>
            <a:ext cx="86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b="1" dirty="0"/>
              <a:t>Percent Survival</a:t>
            </a:r>
            <a:endParaRPr lang="en-AU" dirty="0"/>
          </a:p>
        </p:txBody>
      </p:sp>
      <p:sp>
        <p:nvSpPr>
          <p:cNvPr id="38918" name="Text Box 1030"/>
          <p:cNvSpPr txBox="1">
            <a:spLocks noChangeArrowheads="1"/>
          </p:cNvSpPr>
          <p:nvPr/>
        </p:nvSpPr>
        <p:spPr bwMode="auto">
          <a:xfrm>
            <a:off x="7010400" y="639176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8919" name="Text Box 1031"/>
          <p:cNvSpPr txBox="1">
            <a:spLocks noChangeArrowheads="1"/>
          </p:cNvSpPr>
          <p:nvPr/>
        </p:nvSpPr>
        <p:spPr bwMode="auto">
          <a:xfrm>
            <a:off x="6073775" y="3012579"/>
            <a:ext cx="936625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/>
              <a:t>p &lt; 0.01</a:t>
            </a:r>
            <a:endParaRPr lang="en-US" dirty="0"/>
          </a:p>
        </p:txBody>
      </p:sp>
      <p:sp>
        <p:nvSpPr>
          <p:cNvPr id="38920" name="TextBox 7"/>
          <p:cNvSpPr txBox="1">
            <a:spLocks noChangeArrowheads="1"/>
          </p:cNvSpPr>
          <p:nvPr/>
        </p:nvSpPr>
        <p:spPr bwMode="auto">
          <a:xfrm>
            <a:off x="755650" y="6237288"/>
            <a:ext cx="40322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75565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CROSSMATCH HEARTS 1984 - 2018</a:t>
            </a:r>
            <a:endParaRPr lang="en-AU" sz="3600" dirty="0" smtClean="0"/>
          </a:p>
        </p:txBody>
      </p:sp>
      <p:graphicFrame>
        <p:nvGraphicFramePr>
          <p:cNvPr id="378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250786"/>
              </p:ext>
            </p:extLst>
          </p:nvPr>
        </p:nvGraphicFramePr>
        <p:xfrm>
          <a:off x="1281113" y="1196975"/>
          <a:ext cx="6692900" cy="531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82" name="Worksheet" r:id="rId3" imgW="3352641" imgH="4591231" progId="Excel.Sheet.8">
                  <p:embed/>
                </p:oleObj>
              </mc:Choice>
              <mc:Fallback>
                <p:oleObj name="Worksheet" r:id="rId3" imgW="3352641" imgH="4591231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1196975"/>
                        <a:ext cx="6692900" cy="53165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7620000" y="6513513"/>
            <a:ext cx="152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273280" y="1484784"/>
            <a:ext cx="66967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2339752" y="1196752"/>
            <a:ext cx="0" cy="53167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5148064" y="1196752"/>
            <a:ext cx="0" cy="531676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424862" cy="836613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HEART LUNG TRANSPLANTS BY HOSPITAL 1986 - 2018</a:t>
            </a:r>
            <a:endParaRPr lang="en-AU" sz="2400" dirty="0" smtClean="0"/>
          </a:p>
        </p:txBody>
      </p:sp>
      <p:graphicFrame>
        <p:nvGraphicFramePr>
          <p:cNvPr id="4098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56733"/>
              </p:ext>
            </p:extLst>
          </p:nvPr>
        </p:nvGraphicFramePr>
        <p:xfrm>
          <a:off x="469900" y="692150"/>
          <a:ext cx="8485188" cy="570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2" name="Worksheet" r:id="rId3" imgW="6114862" imgH="5362720" progId="Excel.Sheet.8">
                  <p:embed/>
                </p:oleObj>
              </mc:Choice>
              <mc:Fallback>
                <p:oleObj name="Worksheet" r:id="rId3" imgW="6114862" imgH="5362720" progId="Excel.Sheet.8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692150"/>
                        <a:ext cx="8485188" cy="57086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0" name="Text Box 1030"/>
          <p:cNvSpPr txBox="1">
            <a:spLocks noChangeArrowheads="1"/>
          </p:cNvSpPr>
          <p:nvPr/>
        </p:nvSpPr>
        <p:spPr bwMode="auto">
          <a:xfrm>
            <a:off x="7315200" y="6525344"/>
            <a:ext cx="136125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endParaRPr lang="en-AU" sz="2400" dirty="0"/>
          </a:p>
        </p:txBody>
      </p:sp>
      <p:sp>
        <p:nvSpPr>
          <p:cNvPr id="4101" name="Text Box 2056"/>
          <p:cNvSpPr txBox="1">
            <a:spLocks noChangeArrowheads="1"/>
          </p:cNvSpPr>
          <p:nvPr/>
        </p:nvSpPr>
        <p:spPr bwMode="auto">
          <a:xfrm>
            <a:off x="539750" y="6525344"/>
            <a:ext cx="316865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dirty="0">
                <a:solidFill>
                  <a:srgbClr val="FFFFFF"/>
                </a:solidFill>
              </a:rPr>
              <a:t>Prince Charles 2005 figure  includes one retransplant</a:t>
            </a:r>
            <a:endParaRPr lang="en-US" sz="800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187624" y="692696"/>
            <a:ext cx="0" cy="56886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2195736" y="692696"/>
            <a:ext cx="0" cy="56886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3203848" y="692696"/>
            <a:ext cx="0" cy="5688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4211960" y="692696"/>
            <a:ext cx="0" cy="56886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5220072" y="692696"/>
            <a:ext cx="0" cy="5688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6516216" y="692696"/>
            <a:ext cx="0" cy="5688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7956376" y="692696"/>
            <a:ext cx="0" cy="56886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469900" y="840713"/>
            <a:ext cx="8494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60500" y="6165304"/>
            <a:ext cx="8494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366798" y="373559"/>
            <a:ext cx="8134350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PEAK PRA ALL HEARTS 1984 - 2018</a:t>
            </a:r>
            <a:endParaRPr lang="en-AU" sz="3600" dirty="0" smtClean="0"/>
          </a:p>
        </p:txBody>
      </p:sp>
      <p:graphicFrame>
        <p:nvGraphicFramePr>
          <p:cNvPr id="40962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537177308"/>
              </p:ext>
            </p:extLst>
          </p:nvPr>
        </p:nvGraphicFramePr>
        <p:xfrm>
          <a:off x="384207" y="1841499"/>
          <a:ext cx="8128000" cy="400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0" name="Chart" r:id="rId3" imgW="8372524" imgH="4124415" progId="MSGraph.Chart.8">
                  <p:embed followColorScheme="full"/>
                </p:oleObj>
              </mc:Choice>
              <mc:Fallback>
                <p:oleObj name="Chart" r:id="rId3" imgW="8372524" imgH="4124415" progId="MSGraph.Chart.8">
                  <p:embed followColorScheme="full"/>
                  <p:pic>
                    <p:nvPicPr>
                      <p:cNvPr id="0" name="Picture 39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207" y="1841499"/>
                        <a:ext cx="8128000" cy="40036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547664" y="5301208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Year</a:t>
            </a:r>
            <a:endParaRPr lang="en-AU" sz="1400" dirty="0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52076" y="3447533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  <a:endParaRPr lang="en-AU" sz="1000" dirty="0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2390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227763" y="2997200"/>
            <a:ext cx="504825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40968" name="TextBox 7"/>
          <p:cNvSpPr txBox="1">
            <a:spLocks noChangeArrowheads="1"/>
          </p:cNvSpPr>
          <p:nvPr/>
        </p:nvSpPr>
        <p:spPr bwMode="auto">
          <a:xfrm>
            <a:off x="468313" y="6453188"/>
            <a:ext cx="41751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125538"/>
          </a:xfrm>
        </p:spPr>
        <p:txBody>
          <a:bodyPr/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ACTUARIAL SURVIVAL PEAK PANEL REACTIVE ANTIBODIES   ALL HEARTS    1984 - 2018</a:t>
            </a:r>
            <a:endParaRPr lang="en-AU" sz="3600" b="1" dirty="0" smtClean="0"/>
          </a:p>
        </p:txBody>
      </p:sp>
      <p:graphicFrame>
        <p:nvGraphicFramePr>
          <p:cNvPr id="3993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300007"/>
              </p:ext>
            </p:extLst>
          </p:nvPr>
        </p:nvGraphicFramePr>
        <p:xfrm>
          <a:off x="1474788" y="1125538"/>
          <a:ext cx="5984875" cy="5183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0" name="Worksheet" r:id="rId3" imgW="3400298" imgH="5295979" progId="Excel.Sheet.8">
                  <p:embed/>
                </p:oleObj>
              </mc:Choice>
              <mc:Fallback>
                <p:oleObj name="Worksheet" r:id="rId3" imgW="3400298" imgH="5295979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788" y="1125538"/>
                        <a:ext cx="5984875" cy="518378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535832" y="630932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1115616" y="1405719"/>
            <a:ext cx="17148" cy="70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74788" y="1405719"/>
            <a:ext cx="598444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2483768" y="1125538"/>
            <a:ext cx="0" cy="51837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004048" y="1125538"/>
            <a:ext cx="0" cy="518378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CMV IgG SEROLOGICAL STATUS HEARTS 1984 - 2018</a:t>
            </a:r>
            <a:endParaRPr lang="en-AU" sz="3200" dirty="0" smtClean="0"/>
          </a:p>
        </p:txBody>
      </p:sp>
      <p:graphicFrame>
        <p:nvGraphicFramePr>
          <p:cNvPr id="43010" name="Object 3834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925861826"/>
              </p:ext>
            </p:extLst>
          </p:nvPr>
        </p:nvGraphicFramePr>
        <p:xfrm>
          <a:off x="242888" y="1990725"/>
          <a:ext cx="8632825" cy="400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97" name="Chart" r:id="rId3" imgW="7924698" imgH="3676831" progId="MSGraph.Chart.8">
                  <p:embed followColorScheme="full"/>
                </p:oleObj>
              </mc:Choice>
              <mc:Fallback>
                <p:oleObj name="Chart" r:id="rId3" imgW="7924698" imgH="3676831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8" y="1990725"/>
                        <a:ext cx="8632825" cy="40052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547813" y="5516563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1775" y="3503252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73152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3015" name="Text Box 3832"/>
          <p:cNvSpPr txBox="1">
            <a:spLocks noChangeArrowheads="1"/>
          </p:cNvSpPr>
          <p:nvPr/>
        </p:nvSpPr>
        <p:spPr bwMode="auto">
          <a:xfrm>
            <a:off x="6300788" y="2997200"/>
            <a:ext cx="503237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43016" name="Text Box 3833"/>
          <p:cNvSpPr txBox="1">
            <a:spLocks noChangeArrowheads="1"/>
          </p:cNvSpPr>
          <p:nvPr/>
        </p:nvSpPr>
        <p:spPr bwMode="auto">
          <a:xfrm>
            <a:off x="468313" y="6237288"/>
            <a:ext cx="4319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>
                <a:solidFill>
                  <a:srgbClr val="FFFFFF"/>
                </a:solidFill>
              </a:rPr>
              <a:t>R+ve  = R+veD+ve or R+veD-ve</a:t>
            </a:r>
          </a:p>
          <a:p>
            <a:pPr>
              <a:spcBef>
                <a:spcPct val="50000"/>
              </a:spcBef>
            </a:pPr>
            <a:r>
              <a:rPr lang="en-AU" sz="1000">
                <a:solidFill>
                  <a:srgbClr val="FFFFFF"/>
                </a:solidFill>
              </a:rPr>
              <a:t>Survival by Cutler-Ederer life tables, comparisons by log rank Cox-Mantel</a:t>
            </a:r>
          </a:p>
          <a:p>
            <a:pPr>
              <a:spcBef>
                <a:spcPct val="50000"/>
              </a:spcBef>
            </a:pPr>
            <a:endParaRPr lang="en-US" sz="10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863600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ACTUARIAL SURVIVAL CMV IgG SEROLOGICAL STATUS HEARTS 1984 - 2018</a:t>
            </a:r>
            <a:endParaRPr lang="en-AU" sz="2800" dirty="0" smtClean="0"/>
          </a:p>
        </p:txBody>
      </p:sp>
      <p:graphicFrame>
        <p:nvGraphicFramePr>
          <p:cNvPr id="4198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080256"/>
              </p:ext>
            </p:extLst>
          </p:nvPr>
        </p:nvGraphicFramePr>
        <p:xfrm>
          <a:off x="1042988" y="1052513"/>
          <a:ext cx="6481762" cy="550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4" name="Worksheet" r:id="rId3" imgW="5838754" imgH="5819732" progId="Excel.Sheet.8">
                  <p:embed/>
                </p:oleObj>
              </mc:Choice>
              <mc:Fallback>
                <p:oleObj name="Worksheet" r:id="rId3" imgW="5838754" imgH="5819732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052513"/>
                        <a:ext cx="6481762" cy="55006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7812360" y="6553200"/>
            <a:ext cx="16562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43608" y="1484784"/>
            <a:ext cx="64807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        MISMATCH HEARTS 1984 - 2018</a:t>
            </a:r>
            <a:endParaRPr lang="en-AU" sz="3600" dirty="0" smtClean="0"/>
          </a:p>
        </p:txBody>
      </p:sp>
      <p:graphicFrame>
        <p:nvGraphicFramePr>
          <p:cNvPr id="45058" name="Object 102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98948444"/>
              </p:ext>
            </p:extLst>
          </p:nvPr>
        </p:nvGraphicFramePr>
        <p:xfrm>
          <a:off x="539750" y="2147888"/>
          <a:ext cx="8207375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49" name="Chart" r:id="rId3" imgW="8353612" imgH="3857448" progId="MSGraph.Chart.8">
                  <p:embed followColorScheme="full"/>
                </p:oleObj>
              </mc:Choice>
              <mc:Fallback>
                <p:oleObj name="Chart" r:id="rId3" imgW="8353612" imgH="3857448" progId="MSGraph.Chart.8">
                  <p:embed followColorScheme="full"/>
                  <p:pic>
                    <p:nvPicPr>
                      <p:cNvPr id="0" name="Picture 39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147888"/>
                        <a:ext cx="8207375" cy="37909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187450" y="5445125"/>
            <a:ext cx="946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539750" y="2996952"/>
            <a:ext cx="106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  <a:endParaRPr lang="en-AU" sz="1000" dirty="0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73152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5063" name="Text Box 4"/>
          <p:cNvSpPr txBox="1">
            <a:spLocks noChangeArrowheads="1"/>
          </p:cNvSpPr>
          <p:nvPr/>
        </p:nvSpPr>
        <p:spPr bwMode="auto">
          <a:xfrm>
            <a:off x="6011863" y="2492375"/>
            <a:ext cx="576262" cy="231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 p&lt;0.05</a:t>
            </a:r>
            <a:endParaRPr lang="en-US"/>
          </a:p>
        </p:txBody>
      </p:sp>
      <p:sp>
        <p:nvSpPr>
          <p:cNvPr id="45064" name="TextBox 7"/>
          <p:cNvSpPr txBox="1">
            <a:spLocks noChangeArrowheads="1"/>
          </p:cNvSpPr>
          <p:nvPr/>
        </p:nvSpPr>
        <p:spPr bwMode="auto">
          <a:xfrm>
            <a:off x="684213" y="6381750"/>
            <a:ext cx="4319587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4375" y="107749"/>
            <a:ext cx="7772400" cy="10668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 MISMATCH HEARTS 1984 - 2018</a:t>
            </a:r>
            <a:endParaRPr lang="en-AU" sz="3600" dirty="0" smtClean="0"/>
          </a:p>
        </p:txBody>
      </p:sp>
      <p:sp>
        <p:nvSpPr>
          <p:cNvPr id="44036" name="Text Box 1028"/>
          <p:cNvSpPr txBox="1">
            <a:spLocks noChangeArrowheads="1"/>
          </p:cNvSpPr>
          <p:nvPr/>
        </p:nvSpPr>
        <p:spPr bwMode="auto">
          <a:xfrm>
            <a:off x="73914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graphicFrame>
        <p:nvGraphicFramePr>
          <p:cNvPr id="44034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866045"/>
              </p:ext>
            </p:extLst>
          </p:nvPr>
        </p:nvGraphicFramePr>
        <p:xfrm>
          <a:off x="347663" y="1174750"/>
          <a:ext cx="8547100" cy="537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29" name="Worksheet" r:id="rId3" imgW="5019505" imgH="5295979" progId="Excel.Sheet.8">
                  <p:embed/>
                </p:oleObj>
              </mc:Choice>
              <mc:Fallback>
                <p:oleObj name="Worksheet" r:id="rId3" imgW="5019505" imgH="5295979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63" y="1174750"/>
                        <a:ext cx="8547100" cy="53784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Line 7"/>
          <p:cNvSpPr>
            <a:spLocks noChangeShapeType="1"/>
          </p:cNvSpPr>
          <p:nvPr/>
        </p:nvSpPr>
        <p:spPr bwMode="auto">
          <a:xfrm>
            <a:off x="347099" y="1484784"/>
            <a:ext cx="8553450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827584" y="1174549"/>
            <a:ext cx="0" cy="53786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7772400" cy="1081088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HLA DR LOCUS MISMATCH HEARTS 1984 - 2018</a:t>
            </a:r>
            <a:endParaRPr lang="en-AU" sz="3200" dirty="0" smtClean="0"/>
          </a:p>
        </p:txBody>
      </p:sp>
      <p:graphicFrame>
        <p:nvGraphicFramePr>
          <p:cNvPr id="4710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94151993"/>
              </p:ext>
            </p:extLst>
          </p:nvPr>
        </p:nvGraphicFramePr>
        <p:xfrm>
          <a:off x="471488" y="1981200"/>
          <a:ext cx="83534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96" name="Chart" r:id="rId3" imgW="8353612" imgH="4114989" progId="MSGraph.Chart.8">
                  <p:embed followColorScheme="full"/>
                </p:oleObj>
              </mc:Choice>
              <mc:Fallback>
                <p:oleObj name="Chart" r:id="rId3" imgW="8353612" imgH="4114989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1981200"/>
                        <a:ext cx="8353425" cy="41148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752600" y="55626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240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539750" y="3500438"/>
            <a:ext cx="106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  <a:endParaRPr lang="en-AU" sz="1000"/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701040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7111" name="Text Box 4"/>
          <p:cNvSpPr txBox="1">
            <a:spLocks noChangeArrowheads="1"/>
          </p:cNvSpPr>
          <p:nvPr/>
        </p:nvSpPr>
        <p:spPr bwMode="auto">
          <a:xfrm>
            <a:off x="6011863" y="2924175"/>
            <a:ext cx="576262" cy="230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 p= ns</a:t>
            </a:r>
            <a:endParaRPr lang="en-US"/>
          </a:p>
        </p:txBody>
      </p:sp>
      <p:sp>
        <p:nvSpPr>
          <p:cNvPr id="47112" name="TextBox 7"/>
          <p:cNvSpPr txBox="1">
            <a:spLocks noChangeArrowheads="1"/>
          </p:cNvSpPr>
          <p:nvPr/>
        </p:nvSpPr>
        <p:spPr bwMode="auto">
          <a:xfrm>
            <a:off x="539750" y="6308725"/>
            <a:ext cx="467995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785671" cy="1484313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HLA DR LOCUS MISMATCH HEARTS 1984 - 2018</a:t>
            </a:r>
            <a:endParaRPr lang="en-AU" sz="3600" dirty="0" smtClean="0"/>
          </a:p>
        </p:txBody>
      </p:sp>
      <p:graphicFrame>
        <p:nvGraphicFramePr>
          <p:cNvPr id="4608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635842"/>
              </p:ext>
            </p:extLst>
          </p:nvPr>
        </p:nvGraphicFramePr>
        <p:xfrm>
          <a:off x="1333500" y="1346200"/>
          <a:ext cx="6515100" cy="5181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75" name="Worksheet" r:id="rId3" imgW="4295949" imgH="5305405" progId="Excel.Sheet.8">
                  <p:embed/>
                </p:oleObj>
              </mc:Choice>
              <mc:Fallback>
                <p:oleObj name="Worksheet" r:id="rId3" imgW="4295949" imgH="5305405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0" y="1346200"/>
                        <a:ext cx="6515100" cy="518164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7848600" y="6470155"/>
            <a:ext cx="152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123728" y="1346200"/>
            <a:ext cx="0" cy="51816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3995936" y="1346200"/>
            <a:ext cx="0" cy="51816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012160" y="1346200"/>
            <a:ext cx="0" cy="51816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333500" y="1628800"/>
            <a:ext cx="65151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29698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MALIGNANCIES HEARTS 1984 - 2018</a:t>
            </a:r>
          </a:p>
        </p:txBody>
      </p:sp>
      <p:graphicFrame>
        <p:nvGraphicFramePr>
          <p:cNvPr id="49154" name="Object 1027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387283970"/>
              </p:ext>
            </p:extLst>
          </p:nvPr>
        </p:nvGraphicFramePr>
        <p:xfrm>
          <a:off x="251520" y="1557338"/>
          <a:ext cx="8663880" cy="475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41" name="Chart" r:id="rId3" imgW="8286665" imgH="4429090" progId="MSGraph.Chart.8">
                  <p:embed followColorScheme="full"/>
                </p:oleObj>
              </mc:Choice>
              <mc:Fallback>
                <p:oleObj name="Chart" r:id="rId3" imgW="8286665" imgH="4429090" progId="MSGraph.Chart.8">
                  <p:embed followColorScheme="full"/>
                  <p:pic>
                    <p:nvPicPr>
                      <p:cNvPr id="0" name="Picture 39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557338"/>
                        <a:ext cx="8663880" cy="47513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6" name="Text Box 1028"/>
          <p:cNvSpPr txBox="1">
            <a:spLocks noChangeArrowheads="1"/>
          </p:cNvSpPr>
          <p:nvPr/>
        </p:nvSpPr>
        <p:spPr bwMode="auto">
          <a:xfrm>
            <a:off x="1619672" y="5517232"/>
            <a:ext cx="685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Year</a:t>
            </a:r>
            <a:endParaRPr lang="en-AU" sz="1400" dirty="0"/>
          </a:p>
        </p:txBody>
      </p:sp>
      <p:sp>
        <p:nvSpPr>
          <p:cNvPr id="49157" name="Text Box 1029"/>
          <p:cNvSpPr txBox="1">
            <a:spLocks noChangeArrowheads="1"/>
          </p:cNvSpPr>
          <p:nvPr/>
        </p:nvSpPr>
        <p:spPr bwMode="auto">
          <a:xfrm>
            <a:off x="179388" y="2974774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b="1" dirty="0"/>
              <a:t>Percent Survival</a:t>
            </a:r>
          </a:p>
        </p:txBody>
      </p:sp>
      <p:sp>
        <p:nvSpPr>
          <p:cNvPr id="49158" name="Text Box 1030"/>
          <p:cNvSpPr txBox="1">
            <a:spLocks noChangeArrowheads="1"/>
          </p:cNvSpPr>
          <p:nvPr/>
        </p:nvSpPr>
        <p:spPr bwMode="auto">
          <a:xfrm>
            <a:off x="72390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9159" name="Text Box 1026"/>
          <p:cNvSpPr txBox="1">
            <a:spLocks noChangeArrowheads="1"/>
          </p:cNvSpPr>
          <p:nvPr/>
        </p:nvSpPr>
        <p:spPr bwMode="auto">
          <a:xfrm>
            <a:off x="6276975" y="3027390"/>
            <a:ext cx="1800225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 err="1"/>
              <a:t>ptld</a:t>
            </a:r>
            <a:r>
              <a:rPr lang="en-AU" dirty="0"/>
              <a:t> v other mal  p=&lt;0.005</a:t>
            </a:r>
            <a:endParaRPr lang="en-US" dirty="0"/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611188" y="6308725"/>
            <a:ext cx="4897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7313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MALIGNANCIES HEART 1984 - 2018</a:t>
            </a: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111131"/>
              </p:ext>
            </p:extLst>
          </p:nvPr>
        </p:nvGraphicFramePr>
        <p:xfrm>
          <a:off x="1187450" y="1268413"/>
          <a:ext cx="6192838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18" name="Worksheet" r:id="rId3" imgW="4295949" imgH="5905327" progId="Excel.Sheet.8">
                  <p:embed/>
                </p:oleObj>
              </mc:Choice>
              <mc:Fallback>
                <p:oleObj name="Worksheet" r:id="rId3" imgW="4295949" imgH="5905327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268413"/>
                        <a:ext cx="6192838" cy="51847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3914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68313" y="6453188"/>
            <a:ext cx="6624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dirty="0">
                <a:solidFill>
                  <a:srgbClr val="FFFFFF"/>
                </a:solidFill>
              </a:rPr>
              <a:t>*Survival of the group who were defined by having developed a malignancy</a:t>
            </a:r>
            <a:endParaRPr lang="en-US" sz="1000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187624" y="1844824"/>
            <a:ext cx="62037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2051720" y="1268413"/>
            <a:ext cx="0" cy="513238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427984" y="1268413"/>
            <a:ext cx="0" cy="51847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647700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SINGLE LUNG TRANSPLANTS BY HOSPITAL 1990 - 2018</a:t>
            </a:r>
            <a:endParaRPr lang="en-AU" sz="2400" dirty="0" smtClean="0"/>
          </a:p>
        </p:txBody>
      </p:sp>
      <p:graphicFrame>
        <p:nvGraphicFramePr>
          <p:cNvPr id="5122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766561"/>
              </p:ext>
            </p:extLst>
          </p:nvPr>
        </p:nvGraphicFramePr>
        <p:xfrm>
          <a:off x="380206" y="829235"/>
          <a:ext cx="8562975" cy="5635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06" name="Worksheet" r:id="rId3" imgW="6419717" imgH="5048242" progId="Excel.Sheet.8">
                  <p:embed/>
                </p:oleObj>
              </mc:Choice>
              <mc:Fallback>
                <p:oleObj name="Worksheet" r:id="rId3" imgW="6419717" imgH="5048242" progId="Excel.Sheet.8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06" y="829235"/>
                        <a:ext cx="8562975" cy="563569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7478639" y="6492224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24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67544" y="6237312"/>
            <a:ext cx="8524056" cy="0"/>
          </a:xfrm>
          <a:prstGeom prst="lin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380206" y="6237312"/>
            <a:ext cx="86113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MALIGNANCIES*  - HEART    n = 746     1984 - 2018</a:t>
            </a:r>
            <a:endParaRPr lang="en-AU" dirty="0" smtClean="0"/>
          </a:p>
        </p:txBody>
      </p:sp>
      <p:graphicFrame>
        <p:nvGraphicFramePr>
          <p:cNvPr id="52226" name="Object 3"/>
          <p:cNvGraphicFramePr>
            <a:graphicFrameLocks noChangeAspect="1"/>
          </p:cNvGraphicFramePr>
          <p:nvPr/>
        </p:nvGraphicFramePr>
        <p:xfrm>
          <a:off x="827088" y="1905000"/>
          <a:ext cx="7097712" cy="409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10" name="Worksheet" r:id="rId3" imgW="4591179" imgH="2543130" progId="Excel.Sheet.8">
                  <p:embed/>
                </p:oleObj>
              </mc:Choice>
              <mc:Fallback>
                <p:oleObj name="Worksheet" r:id="rId3" imgW="4591179" imgH="2543130" progId="Excel.Sheet.8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905000"/>
                        <a:ext cx="7097712" cy="409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791200" y="26670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 b="1" dirty="0"/>
              <a:t>PTLD </a:t>
            </a:r>
            <a:r>
              <a:rPr lang="en-AU" sz="2400" b="1" dirty="0" smtClean="0"/>
              <a:t>15 </a:t>
            </a:r>
            <a:r>
              <a:rPr lang="en-AU" sz="2400" b="1" dirty="0"/>
              <a:t>%</a:t>
            </a:r>
            <a:endParaRPr lang="en-AU" sz="2400" dirty="0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828800" y="5410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 b="1" dirty="0"/>
              <a:t>Other </a:t>
            </a:r>
            <a:r>
              <a:rPr lang="en-AU" sz="2400" b="1" dirty="0" smtClean="0"/>
              <a:t>85 </a:t>
            </a:r>
            <a:r>
              <a:rPr lang="en-AU" sz="2400" b="1" dirty="0"/>
              <a:t>%</a:t>
            </a:r>
            <a:endParaRPr lang="en-AU" sz="2400" dirty="0"/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7620000" y="64008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52231" name="TextBox 6"/>
          <p:cNvSpPr txBox="1">
            <a:spLocks noChangeArrowheads="1"/>
          </p:cNvSpPr>
          <p:nvPr/>
        </p:nvSpPr>
        <p:spPr bwMode="auto">
          <a:xfrm>
            <a:off x="971550" y="6165850"/>
            <a:ext cx="28797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*Only then the first diagnosis is counted </a:t>
            </a:r>
            <a:endParaRPr lang="en-A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533400"/>
          </a:xfrm>
        </p:spPr>
        <p:txBody>
          <a:bodyPr/>
          <a:lstStyle/>
          <a:p>
            <a:r>
              <a:rPr lang="en-AU" sz="3600" b="1" dirty="0" smtClean="0">
                <a:solidFill>
                  <a:srgbClr val="FFFF00"/>
                </a:solidFill>
              </a:rPr>
              <a:t>MALIGNANCIES* - HEART </a:t>
            </a:r>
            <a:r>
              <a:rPr lang="en-AU" sz="2000" b="1" dirty="0" smtClean="0">
                <a:solidFill>
                  <a:srgbClr val="FFFF00"/>
                </a:solidFill>
              </a:rPr>
              <a:t>N=746 </a:t>
            </a:r>
            <a:r>
              <a:rPr lang="en-AU" sz="2800" b="1" dirty="0" smtClean="0">
                <a:solidFill>
                  <a:srgbClr val="FFFF00"/>
                </a:solidFill>
              </a:rPr>
              <a:t>1984 - 2018</a:t>
            </a:r>
            <a:endParaRPr lang="en-AU" sz="2800" dirty="0" smtClean="0"/>
          </a:p>
        </p:txBody>
      </p:sp>
      <p:graphicFrame>
        <p:nvGraphicFramePr>
          <p:cNvPr id="532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387162"/>
              </p:ext>
            </p:extLst>
          </p:nvPr>
        </p:nvGraphicFramePr>
        <p:xfrm>
          <a:off x="1331639" y="808186"/>
          <a:ext cx="5822227" cy="528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40" name="Worksheet" r:id="rId3" imgW="4038752" imgH="6972441" progId="Excel.Sheet.8">
                  <p:embed/>
                </p:oleObj>
              </mc:Choice>
              <mc:Fallback>
                <p:oleObj name="Worksheet" r:id="rId3" imgW="4038752" imgH="6972441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39" y="808186"/>
                        <a:ext cx="5822227" cy="528511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858000" y="63246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0879" y="6415036"/>
            <a:ext cx="26642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* Only the first malignancy diagnosis is counted</a:t>
            </a:r>
            <a:endParaRPr lang="en-A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431213" cy="1143000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RECIPIENT CAUSE OF DEATH - HEARTS</a:t>
            </a:r>
            <a:r>
              <a:rPr lang="en-AU" sz="3200" dirty="0" smtClean="0">
                <a:solidFill>
                  <a:srgbClr val="FFFF00"/>
                </a:solidFill>
              </a:rPr>
              <a:t/>
            </a:r>
            <a:br>
              <a:rPr lang="en-AU" sz="3200" dirty="0" smtClean="0">
                <a:solidFill>
                  <a:srgbClr val="FFFF00"/>
                </a:solidFill>
              </a:rPr>
            </a:br>
            <a:r>
              <a:rPr lang="en-AU" sz="3200" b="1" dirty="0" smtClean="0">
                <a:solidFill>
                  <a:srgbClr val="FFFF00"/>
                </a:solidFill>
              </a:rPr>
              <a:t>1984</a:t>
            </a:r>
            <a:r>
              <a:rPr lang="en-AU" sz="3200" dirty="0" smtClean="0">
                <a:solidFill>
                  <a:srgbClr val="FFFF00"/>
                </a:solidFill>
              </a:rPr>
              <a:t> - </a:t>
            </a:r>
            <a:r>
              <a:rPr lang="en-AU" sz="3200" b="1" dirty="0" smtClean="0">
                <a:solidFill>
                  <a:srgbClr val="FFFF00"/>
                </a:solidFill>
              </a:rPr>
              <a:t>2018</a:t>
            </a:r>
            <a:r>
              <a:rPr lang="en-AU" sz="3200" dirty="0" smtClean="0">
                <a:solidFill>
                  <a:srgbClr val="FFFF00"/>
                </a:solidFill>
              </a:rPr>
              <a:t>      </a:t>
            </a:r>
            <a:r>
              <a:rPr lang="en-AU" sz="3200" b="1" dirty="0" smtClean="0">
                <a:solidFill>
                  <a:srgbClr val="FFFF00"/>
                </a:solidFill>
              </a:rPr>
              <a:t>n = 1458</a:t>
            </a:r>
            <a:endParaRPr lang="en-AU" sz="3200" dirty="0" smtClean="0"/>
          </a:p>
        </p:txBody>
      </p:sp>
      <p:graphicFrame>
        <p:nvGraphicFramePr>
          <p:cNvPr id="5017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093451788"/>
              </p:ext>
            </p:extLst>
          </p:nvPr>
        </p:nvGraphicFramePr>
        <p:xfrm>
          <a:off x="304799" y="1268760"/>
          <a:ext cx="8588375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965" name="Chart" r:id="rId3" imgW="8391435" imgH="4114989" progId="MSGraph.Chart.8">
                  <p:embed followColorScheme="full"/>
                </p:oleObj>
              </mc:Choice>
              <mc:Fallback>
                <p:oleObj name="Chart" r:id="rId3" imgW="8391435" imgH="4114989" progId="MSGraph.Chart.8">
                  <p:embed followColorScheme="full"/>
                  <p:pic>
                    <p:nvPicPr>
                      <p:cNvPr id="0" name="Picture 39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799" y="1268760"/>
                        <a:ext cx="8588375" cy="50292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258888" y="5867400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TxCAD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124075" y="58674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Misc</a:t>
            </a:r>
            <a:endParaRPr lang="en-AU" sz="1000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987675" y="5876925"/>
            <a:ext cx="1338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Infection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779838" y="5876925"/>
            <a:ext cx="1304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Acute Rejection</a:t>
            </a:r>
          </a:p>
        </p:txBody>
      </p:sp>
      <p:sp>
        <p:nvSpPr>
          <p:cNvPr id="50184" name="Text Box 9"/>
          <p:cNvSpPr txBox="1">
            <a:spLocks noChangeArrowheads="1"/>
          </p:cNvSpPr>
          <p:nvPr/>
        </p:nvSpPr>
        <p:spPr bwMode="auto">
          <a:xfrm>
            <a:off x="4643438" y="5876925"/>
            <a:ext cx="1430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Other Malignancies</a:t>
            </a:r>
          </a:p>
        </p:txBody>
      </p:sp>
      <p:sp>
        <p:nvSpPr>
          <p:cNvPr id="50185" name="Text Box 12"/>
          <p:cNvSpPr txBox="1">
            <a:spLocks noChangeArrowheads="1"/>
          </p:cNvSpPr>
          <p:nvPr/>
        </p:nvSpPr>
        <p:spPr bwMode="auto">
          <a:xfrm>
            <a:off x="6732588" y="59436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PTLD</a:t>
            </a:r>
          </a:p>
        </p:txBody>
      </p:sp>
      <p:sp>
        <p:nvSpPr>
          <p:cNvPr id="50186" name="Text Box 13"/>
          <p:cNvSpPr txBox="1">
            <a:spLocks noChangeArrowheads="1"/>
          </p:cNvSpPr>
          <p:nvPr/>
        </p:nvSpPr>
        <p:spPr bwMode="auto">
          <a:xfrm>
            <a:off x="7451725" y="5943600"/>
            <a:ext cx="649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CVA</a:t>
            </a:r>
          </a:p>
        </p:txBody>
      </p:sp>
      <p:sp>
        <p:nvSpPr>
          <p:cNvPr id="50187" name="Text Box 14"/>
          <p:cNvSpPr txBox="1">
            <a:spLocks noChangeArrowheads="1"/>
          </p:cNvSpPr>
          <p:nvPr/>
        </p:nvSpPr>
        <p:spPr bwMode="auto">
          <a:xfrm>
            <a:off x="7885113" y="5943600"/>
            <a:ext cx="125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Hemorrhage</a:t>
            </a:r>
          </a:p>
        </p:txBody>
      </p:sp>
      <p:sp>
        <p:nvSpPr>
          <p:cNvPr id="50188" name="Text Box 15"/>
          <p:cNvSpPr txBox="1">
            <a:spLocks noChangeArrowheads="1"/>
          </p:cNvSpPr>
          <p:nvPr/>
        </p:nvSpPr>
        <p:spPr bwMode="auto">
          <a:xfrm>
            <a:off x="233360" y="2288649"/>
            <a:ext cx="10988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No of Deaths</a:t>
            </a:r>
            <a:endParaRPr lang="en-AU" sz="1000" dirty="0"/>
          </a:p>
        </p:txBody>
      </p:sp>
      <p:sp>
        <p:nvSpPr>
          <p:cNvPr id="50189" name="Text Box 18"/>
          <p:cNvSpPr txBox="1">
            <a:spLocks noChangeArrowheads="1"/>
          </p:cNvSpPr>
          <p:nvPr/>
        </p:nvSpPr>
        <p:spPr bwMode="auto">
          <a:xfrm>
            <a:off x="7391400" y="6340475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50190" name="Text Box 20"/>
          <p:cNvSpPr txBox="1">
            <a:spLocks noChangeArrowheads="1"/>
          </p:cNvSpPr>
          <p:nvPr/>
        </p:nvSpPr>
        <p:spPr bwMode="auto">
          <a:xfrm>
            <a:off x="1548667" y="2774502"/>
            <a:ext cx="6096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 smtClean="0"/>
              <a:t>17%</a:t>
            </a:r>
            <a:endParaRPr lang="en-AU" sz="1400" dirty="0"/>
          </a:p>
        </p:txBody>
      </p:sp>
      <p:sp>
        <p:nvSpPr>
          <p:cNvPr id="50191" name="Text Box 21"/>
          <p:cNvSpPr txBox="1">
            <a:spLocks noChangeArrowheads="1"/>
          </p:cNvSpPr>
          <p:nvPr/>
        </p:nvSpPr>
        <p:spPr bwMode="auto">
          <a:xfrm>
            <a:off x="2286000" y="1484313"/>
            <a:ext cx="6858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dirty="0"/>
              <a:t> </a:t>
            </a:r>
            <a:r>
              <a:rPr lang="en-AU" sz="1400" dirty="0" smtClean="0"/>
              <a:t>30%</a:t>
            </a:r>
            <a:endParaRPr lang="en-AU" sz="1400" dirty="0"/>
          </a:p>
        </p:txBody>
      </p:sp>
      <p:sp>
        <p:nvSpPr>
          <p:cNvPr id="50192" name="Text Box 22"/>
          <p:cNvSpPr txBox="1">
            <a:spLocks noChangeArrowheads="1"/>
          </p:cNvSpPr>
          <p:nvPr/>
        </p:nvSpPr>
        <p:spPr bwMode="auto">
          <a:xfrm>
            <a:off x="3203848" y="3356992"/>
            <a:ext cx="614362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14%</a:t>
            </a:r>
          </a:p>
        </p:txBody>
      </p:sp>
      <p:sp>
        <p:nvSpPr>
          <p:cNvPr id="50193" name="Text Box 23"/>
          <p:cNvSpPr txBox="1">
            <a:spLocks noChangeArrowheads="1"/>
          </p:cNvSpPr>
          <p:nvPr/>
        </p:nvSpPr>
        <p:spPr bwMode="auto">
          <a:xfrm>
            <a:off x="4023741" y="4186826"/>
            <a:ext cx="575245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8</a:t>
            </a:r>
            <a:r>
              <a:rPr lang="en-AU" sz="1400" dirty="0" smtClean="0"/>
              <a:t>%</a:t>
            </a:r>
            <a:endParaRPr lang="en-AU" sz="1400" dirty="0"/>
          </a:p>
        </p:txBody>
      </p:sp>
      <p:sp>
        <p:nvSpPr>
          <p:cNvPr id="50194" name="Text Box 24"/>
          <p:cNvSpPr txBox="1">
            <a:spLocks noChangeArrowheads="1"/>
          </p:cNvSpPr>
          <p:nvPr/>
        </p:nvSpPr>
        <p:spPr bwMode="auto">
          <a:xfrm>
            <a:off x="4840165" y="3203103"/>
            <a:ext cx="576312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15%</a:t>
            </a:r>
          </a:p>
        </p:txBody>
      </p:sp>
      <p:sp>
        <p:nvSpPr>
          <p:cNvPr id="50195" name="Text Box 27"/>
          <p:cNvSpPr txBox="1">
            <a:spLocks noChangeArrowheads="1"/>
          </p:cNvSpPr>
          <p:nvPr/>
        </p:nvSpPr>
        <p:spPr bwMode="auto">
          <a:xfrm>
            <a:off x="6732240" y="4869160"/>
            <a:ext cx="50547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4%</a:t>
            </a:r>
          </a:p>
        </p:txBody>
      </p:sp>
      <p:sp>
        <p:nvSpPr>
          <p:cNvPr id="50196" name="Text Box 28"/>
          <p:cNvSpPr txBox="1">
            <a:spLocks noChangeArrowheads="1"/>
          </p:cNvSpPr>
          <p:nvPr/>
        </p:nvSpPr>
        <p:spPr bwMode="auto">
          <a:xfrm>
            <a:off x="7451725" y="4869160"/>
            <a:ext cx="577999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4</a:t>
            </a:r>
            <a:r>
              <a:rPr lang="en-AU" sz="1400" dirty="0" smtClean="0"/>
              <a:t>%</a:t>
            </a:r>
            <a:endParaRPr lang="en-AU" sz="1400" dirty="0"/>
          </a:p>
        </p:txBody>
      </p:sp>
      <p:sp>
        <p:nvSpPr>
          <p:cNvPr id="50197" name="Text Box 29"/>
          <p:cNvSpPr txBox="1">
            <a:spLocks noChangeArrowheads="1"/>
          </p:cNvSpPr>
          <p:nvPr/>
        </p:nvSpPr>
        <p:spPr bwMode="auto">
          <a:xfrm>
            <a:off x="8091025" y="5103681"/>
            <a:ext cx="504825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1%</a:t>
            </a:r>
          </a:p>
        </p:txBody>
      </p:sp>
      <p:sp>
        <p:nvSpPr>
          <p:cNvPr id="50198" name="Text Box 30"/>
          <p:cNvSpPr txBox="1">
            <a:spLocks noChangeArrowheads="1"/>
          </p:cNvSpPr>
          <p:nvPr/>
        </p:nvSpPr>
        <p:spPr bwMode="auto">
          <a:xfrm>
            <a:off x="5724525" y="5949950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/>
              <a:t>NSGF</a:t>
            </a:r>
            <a:endParaRPr lang="en-US" sz="1200" b="1"/>
          </a:p>
        </p:txBody>
      </p:sp>
      <p:sp>
        <p:nvSpPr>
          <p:cNvPr id="50199" name="Text Box 31"/>
          <p:cNvSpPr txBox="1">
            <a:spLocks noChangeArrowheads="1"/>
          </p:cNvSpPr>
          <p:nvPr/>
        </p:nvSpPr>
        <p:spPr bwMode="auto">
          <a:xfrm>
            <a:off x="5724525" y="4340715"/>
            <a:ext cx="503238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6</a:t>
            </a:r>
            <a:r>
              <a:rPr lang="en-AU" sz="1400" dirty="0" smtClean="0"/>
              <a:t>%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6858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CAUSE OF DEATH HEARTS 1984 - 2018 </a:t>
            </a:r>
            <a:endParaRPr lang="en-AU" sz="3600" dirty="0" smtClean="0"/>
          </a:p>
        </p:txBody>
      </p:sp>
      <p:graphicFrame>
        <p:nvGraphicFramePr>
          <p:cNvPr id="5120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460024"/>
              </p:ext>
            </p:extLst>
          </p:nvPr>
        </p:nvGraphicFramePr>
        <p:xfrm>
          <a:off x="901700" y="660400"/>
          <a:ext cx="7947025" cy="5720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96" name="Worksheet" r:id="rId3" imgW="5972269" imgH="5200579" progId="Excel.Sheet.8">
                  <p:embed/>
                </p:oleObj>
              </mc:Choice>
              <mc:Fallback>
                <p:oleObj name="Worksheet" r:id="rId3" imgW="5972269" imgH="5200579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660400"/>
                        <a:ext cx="7947025" cy="572092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7620000" y="6381328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964612" cy="8636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CAUSE OF DEATH ALL HEARTS           &lt;5 YEARS AFTER TX 1984 - 2018</a:t>
            </a:r>
            <a:endParaRPr lang="en-US" sz="3600" dirty="0" smtClean="0">
              <a:solidFill>
                <a:srgbClr val="FFFF00"/>
              </a:solidFill>
            </a:endParaRPr>
          </a:p>
        </p:txBody>
      </p:sp>
      <p:sp>
        <p:nvSpPr>
          <p:cNvPr id="97283" name="Text Box 60"/>
          <p:cNvSpPr txBox="1">
            <a:spLocks noChangeArrowheads="1"/>
          </p:cNvSpPr>
          <p:nvPr/>
        </p:nvSpPr>
        <p:spPr bwMode="auto">
          <a:xfrm>
            <a:off x="7164388" y="659765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US" sz="1200" dirty="0"/>
          </a:p>
        </p:txBody>
      </p:sp>
      <p:graphicFrame>
        <p:nvGraphicFramePr>
          <p:cNvPr id="199865" name="Group 18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3751979"/>
              </p:ext>
            </p:extLst>
          </p:nvPr>
        </p:nvGraphicFramePr>
        <p:xfrm>
          <a:off x="685800" y="1341434"/>
          <a:ext cx="7772400" cy="5082711"/>
        </p:xfrm>
        <a:graphic>
          <a:graphicData uri="http://schemas.openxmlformats.org/drawingml/2006/table">
            <a:tbl>
              <a:tblPr/>
              <a:tblGrid>
                <a:gridCol w="5973763"/>
                <a:gridCol w="963612"/>
                <a:gridCol w="835025"/>
              </a:tblGrid>
              <a:tr h="32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Infection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Misc (</a:t>
                      </a:r>
                      <a:r>
                        <a:rPr kumimoji="0" lang="en-A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incl</a:t>
                      </a: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8 no data )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Rejection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 Specific Graft Failure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Graft Atherosclerosis (</a:t>
                      </a:r>
                      <a:r>
                        <a:rPr kumimoji="0" lang="en-A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TxCAD</a:t>
                      </a: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59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79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 Lymphoid Malignancy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CVA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Lymphoproliferative Disease (PTLD)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06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Haemorrhage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Graft Atherosclerosis &amp; Rejection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Pulmonary Failure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Pulmonary Hypertension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.5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92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Totals</a:t>
                      </a:r>
                      <a:endParaRPr kumimoji="0" lang="en-A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592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100.0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7330" name="Rectangle 171"/>
          <p:cNvSpPr>
            <a:spLocks noChangeArrowheads="1"/>
          </p:cNvSpPr>
          <p:nvPr/>
        </p:nvSpPr>
        <p:spPr bwMode="auto">
          <a:xfrm>
            <a:off x="790945" y="1184501"/>
            <a:ext cx="7561263" cy="5281161"/>
          </a:xfrm>
          <a:prstGeom prst="rect">
            <a:avLst/>
          </a:prstGeom>
          <a:noFill/>
          <a:ln w="5715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91368" y="1700808"/>
            <a:ext cx="756084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893175" cy="8636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CAUSE OF DEATH ALL HEARTS           </a:t>
            </a:r>
            <a:r>
              <a:rPr lang="en-AU" sz="3600" dirty="0" smtClean="0">
                <a:solidFill>
                  <a:srgbClr val="FFFF00"/>
                </a:solidFill>
                <a:cs typeface="Arial" charset="0"/>
              </a:rPr>
              <a:t>≥</a:t>
            </a:r>
            <a:r>
              <a:rPr lang="en-AU" sz="3600" dirty="0" smtClean="0">
                <a:solidFill>
                  <a:srgbClr val="FFFF00"/>
                </a:solidFill>
              </a:rPr>
              <a:t>5 YEARS AFTER TX 1984-2018</a:t>
            </a:r>
            <a:endParaRPr lang="en-US" sz="36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277572" name="Group 6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2043177"/>
              </p:ext>
            </p:extLst>
          </p:nvPr>
        </p:nvGraphicFramePr>
        <p:xfrm>
          <a:off x="686743" y="1278241"/>
          <a:ext cx="7772399" cy="5224272"/>
        </p:xfrm>
        <a:graphic>
          <a:graphicData uri="http://schemas.openxmlformats.org/drawingml/2006/table">
            <a:tbl>
              <a:tblPr/>
              <a:tblGrid>
                <a:gridCol w="5973763"/>
                <a:gridCol w="963612"/>
                <a:gridCol w="835024"/>
              </a:tblGrid>
              <a:tr h="444448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No</a:t>
                      </a:r>
                      <a:endParaRPr kumimoji="0" lang="en-A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%</a:t>
                      </a:r>
                      <a:endParaRPr kumimoji="0" lang="en-A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Misc (</a:t>
                      </a:r>
                      <a:r>
                        <a:rPr kumimoji="0" lang="en-A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incl</a:t>
                      </a: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45 data pending)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264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Graft Atherosclerosis (</a:t>
                      </a:r>
                      <a:r>
                        <a:rPr kumimoji="0" lang="en-A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TxCAD</a:t>
                      </a: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 Lymphoid Malignancy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Infection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77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Lymphoproliferative</a:t>
                      </a: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Disease (PTLD)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Rejection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CVA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Non Specific Graft Failure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Pulmonary Failure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Haemorrhage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Graft Atherosclerosis &amp; Rejection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599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Pulmonary Hypertension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</a:t>
                      </a:r>
                      <a:endParaRPr kumimoji="0" lang="en-A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1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A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A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312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Totals</a:t>
                      </a:r>
                      <a:endParaRPr kumimoji="0" lang="en-A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866</a:t>
                      </a:r>
                      <a:endParaRPr kumimoji="0" lang="en-A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100.0</a:t>
                      </a:r>
                      <a:endParaRPr kumimoji="0" lang="en-A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13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A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A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A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64" name="Text Box 60"/>
          <p:cNvSpPr txBox="1">
            <a:spLocks noChangeArrowheads="1"/>
          </p:cNvSpPr>
          <p:nvPr/>
        </p:nvSpPr>
        <p:spPr bwMode="auto">
          <a:xfrm>
            <a:off x="7164388" y="6525344"/>
            <a:ext cx="13684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endParaRPr lang="en-US" sz="1200" dirty="0"/>
          </a:p>
        </p:txBody>
      </p:sp>
      <p:sp>
        <p:nvSpPr>
          <p:cNvPr id="98365" name="Line 61"/>
          <p:cNvSpPr>
            <a:spLocks noChangeShapeType="1"/>
          </p:cNvSpPr>
          <p:nvPr/>
        </p:nvSpPr>
        <p:spPr bwMode="auto">
          <a:xfrm flipV="1">
            <a:off x="683569" y="1844824"/>
            <a:ext cx="7796640" cy="21257"/>
          </a:xfrm>
          <a:prstGeom prst="line">
            <a:avLst/>
          </a:prstGeom>
          <a:ln w="57150">
            <a:solidFill>
              <a:schemeClr val="bg1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AU"/>
          </a:p>
        </p:txBody>
      </p:sp>
      <p:sp>
        <p:nvSpPr>
          <p:cNvPr id="98366" name="Line 62"/>
          <p:cNvSpPr>
            <a:spLocks noChangeShapeType="1"/>
          </p:cNvSpPr>
          <p:nvPr/>
        </p:nvSpPr>
        <p:spPr bwMode="auto">
          <a:xfrm flipH="1">
            <a:off x="683569" y="1255409"/>
            <a:ext cx="8744" cy="5277107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 b="1" dirty="0"/>
          </a:p>
        </p:txBody>
      </p:sp>
      <p:sp>
        <p:nvSpPr>
          <p:cNvPr id="98367" name="Line 63"/>
          <p:cNvSpPr>
            <a:spLocks noChangeShapeType="1"/>
          </p:cNvSpPr>
          <p:nvPr/>
        </p:nvSpPr>
        <p:spPr bwMode="auto">
          <a:xfrm>
            <a:off x="692313" y="1286947"/>
            <a:ext cx="7838367" cy="10903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98368" name="Line 64"/>
          <p:cNvSpPr>
            <a:spLocks noChangeShapeType="1"/>
          </p:cNvSpPr>
          <p:nvPr/>
        </p:nvSpPr>
        <p:spPr bwMode="auto">
          <a:xfrm flipH="1">
            <a:off x="8469673" y="1273485"/>
            <a:ext cx="10535" cy="5224272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653415" y="6481070"/>
            <a:ext cx="7849244" cy="5144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57200"/>
            <a:ext cx="8206680" cy="11430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Reason for Transplant          Heart Lung 1986 – 2018 </a:t>
            </a:r>
            <a:r>
              <a:rPr lang="en-AU" sz="2400" dirty="0" smtClean="0">
                <a:solidFill>
                  <a:srgbClr val="FFFF00"/>
                </a:solidFill>
              </a:rPr>
              <a:t>n=208</a:t>
            </a:r>
            <a:endParaRPr lang="en-AU" sz="2400" dirty="0" smtClean="0"/>
          </a:p>
        </p:txBody>
      </p:sp>
      <p:graphicFrame>
        <p:nvGraphicFramePr>
          <p:cNvPr id="54274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04252915"/>
              </p:ext>
            </p:extLst>
          </p:nvPr>
        </p:nvGraphicFramePr>
        <p:xfrm>
          <a:off x="179388" y="1844675"/>
          <a:ext cx="878522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11" name="Chart" r:id="rId4" imgW="8753402" imgH="4610084" progId="MSGraph.Chart.8">
                  <p:embed followColorScheme="full"/>
                </p:oleObj>
              </mc:Choice>
              <mc:Fallback>
                <p:oleObj name="Chart" r:id="rId4" imgW="8753402" imgH="4610084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844675"/>
                        <a:ext cx="8785225" cy="475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6084888" y="2895600"/>
            <a:ext cx="176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PPH </a:t>
            </a:r>
            <a:r>
              <a:rPr lang="en-AU" sz="1400" b="1" dirty="0" smtClean="0">
                <a:solidFill>
                  <a:srgbClr val="FFFFFF"/>
                </a:solidFill>
              </a:rPr>
              <a:t>25%</a:t>
            </a:r>
            <a:endParaRPr lang="en-AU" sz="1400" b="1" dirty="0">
              <a:solidFill>
                <a:srgbClr val="000000"/>
              </a:solidFill>
            </a:endParaRPr>
          </a:p>
        </p:txBody>
      </p: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5795963" y="5562600"/>
            <a:ext cx="2052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 err="1">
                <a:solidFill>
                  <a:srgbClr val="FFFFFF"/>
                </a:solidFill>
              </a:rPr>
              <a:t>Eisenmenger’s</a:t>
            </a:r>
            <a:r>
              <a:rPr lang="en-AU" sz="1400" b="1" dirty="0">
                <a:solidFill>
                  <a:srgbClr val="FFFFFF"/>
                </a:solidFill>
              </a:rPr>
              <a:t> </a:t>
            </a:r>
            <a:r>
              <a:rPr lang="en-AU" sz="1400" b="1" dirty="0" smtClean="0">
                <a:solidFill>
                  <a:srgbClr val="FFFFFF"/>
                </a:solidFill>
              </a:rPr>
              <a:t>20%</a:t>
            </a:r>
            <a:endParaRPr lang="en-AU" sz="1400" b="1" dirty="0">
              <a:solidFill>
                <a:srgbClr val="000000"/>
              </a:solidFill>
            </a:endParaRPr>
          </a:p>
        </p:txBody>
      </p:sp>
      <p:sp>
        <p:nvSpPr>
          <p:cNvPr id="54278" name="Text Box 8"/>
          <p:cNvSpPr txBox="1">
            <a:spLocks noChangeArrowheads="1"/>
          </p:cNvSpPr>
          <p:nvPr/>
        </p:nvSpPr>
        <p:spPr bwMode="auto">
          <a:xfrm>
            <a:off x="4598865" y="6042262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Other PH 3%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79" name="Text Box 9"/>
          <p:cNvSpPr txBox="1">
            <a:spLocks noChangeArrowheads="1"/>
          </p:cNvSpPr>
          <p:nvPr/>
        </p:nvSpPr>
        <p:spPr bwMode="auto">
          <a:xfrm>
            <a:off x="2895600" y="6079202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AAT deficiency 7%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0" name="Text Box 10"/>
          <p:cNvSpPr txBox="1">
            <a:spLocks noChangeArrowheads="1"/>
          </p:cNvSpPr>
          <p:nvPr/>
        </p:nvSpPr>
        <p:spPr bwMode="auto">
          <a:xfrm>
            <a:off x="2286000" y="5804565"/>
            <a:ext cx="1657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Emphysema 3%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1" name="Text Box 11"/>
          <p:cNvSpPr txBox="1">
            <a:spLocks noChangeArrowheads="1"/>
          </p:cNvSpPr>
          <p:nvPr/>
        </p:nvSpPr>
        <p:spPr bwMode="auto">
          <a:xfrm>
            <a:off x="0" y="44196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Congenital Heart Disease</a:t>
            </a:r>
            <a:r>
              <a:rPr lang="en-AU" sz="1200" b="1" dirty="0">
                <a:solidFill>
                  <a:srgbClr val="FFFFFF"/>
                </a:solidFill>
              </a:rPr>
              <a:t> </a:t>
            </a:r>
            <a:r>
              <a:rPr lang="en-AU" sz="1200" b="1" dirty="0" smtClean="0">
                <a:solidFill>
                  <a:srgbClr val="FFFFFF"/>
                </a:solidFill>
              </a:rPr>
              <a:t>16%</a:t>
            </a:r>
            <a:endParaRPr lang="en-AU" sz="1400" b="1" dirty="0">
              <a:solidFill>
                <a:srgbClr val="000000"/>
              </a:solidFill>
            </a:endParaRPr>
          </a:p>
        </p:txBody>
      </p:sp>
      <p:sp>
        <p:nvSpPr>
          <p:cNvPr id="54282" name="Text Box 12"/>
          <p:cNvSpPr txBox="1">
            <a:spLocks noChangeArrowheads="1"/>
          </p:cNvSpPr>
          <p:nvPr/>
        </p:nvSpPr>
        <p:spPr bwMode="auto">
          <a:xfrm>
            <a:off x="838200" y="32004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Cystic Fibrosis </a:t>
            </a:r>
            <a:r>
              <a:rPr lang="en-AU" sz="1400" b="1" dirty="0" smtClean="0">
                <a:solidFill>
                  <a:srgbClr val="FFFFFF"/>
                </a:solidFill>
              </a:rPr>
              <a:t>14%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3" name="Text Box 13"/>
          <p:cNvSpPr txBox="1">
            <a:spLocks noChangeArrowheads="1"/>
          </p:cNvSpPr>
          <p:nvPr/>
        </p:nvSpPr>
        <p:spPr bwMode="auto">
          <a:xfrm>
            <a:off x="2505075" y="2559715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 smtClean="0">
                <a:solidFill>
                  <a:srgbClr val="FFFFFF"/>
                </a:solidFill>
              </a:rPr>
              <a:t>IPF </a:t>
            </a:r>
            <a:r>
              <a:rPr lang="en-AU" sz="1400" b="1" dirty="0">
                <a:solidFill>
                  <a:srgbClr val="FFFFFF"/>
                </a:solidFill>
              </a:rPr>
              <a:t>3%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4" name="Text Box 18"/>
          <p:cNvSpPr txBox="1">
            <a:spLocks noChangeArrowheads="1"/>
          </p:cNvSpPr>
          <p:nvPr/>
        </p:nvSpPr>
        <p:spPr bwMode="auto">
          <a:xfrm>
            <a:off x="2094931" y="2346067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FFFF"/>
                </a:solidFill>
              </a:rPr>
              <a:t>Bronchiectasis 2</a:t>
            </a:r>
            <a:r>
              <a:rPr lang="en-AU" sz="1400" b="1" dirty="0" smtClean="0">
                <a:solidFill>
                  <a:srgbClr val="FFFFFF"/>
                </a:solidFill>
              </a:rPr>
              <a:t>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5" name="Text Box 19"/>
          <p:cNvSpPr txBox="1">
            <a:spLocks noChangeArrowheads="1"/>
          </p:cNvSpPr>
          <p:nvPr/>
        </p:nvSpPr>
        <p:spPr bwMode="auto">
          <a:xfrm>
            <a:off x="3581400" y="1989138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 err="1">
                <a:solidFill>
                  <a:srgbClr val="FFFFFF"/>
                </a:solidFill>
              </a:rPr>
              <a:t>Misc</a:t>
            </a:r>
            <a:r>
              <a:rPr lang="en-AU" sz="1400" b="1" dirty="0">
                <a:solidFill>
                  <a:srgbClr val="FFFFFF"/>
                </a:solidFill>
              </a:rPr>
              <a:t> </a:t>
            </a:r>
            <a:r>
              <a:rPr lang="en-AU" sz="1400" b="1" dirty="0" smtClean="0">
                <a:solidFill>
                  <a:srgbClr val="FFFFFF"/>
                </a:solidFill>
              </a:rPr>
              <a:t>7%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4286" name="Text Box 20"/>
          <p:cNvSpPr txBox="1">
            <a:spLocks noChangeArrowheads="1"/>
          </p:cNvSpPr>
          <p:nvPr/>
        </p:nvSpPr>
        <p:spPr bwMode="auto">
          <a:xfrm>
            <a:off x="7162800" y="63246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CC66"/>
                </a:solidFill>
              </a:rPr>
              <a:t>ANZCOTR </a:t>
            </a:r>
            <a:r>
              <a:rPr lang="en-AU" sz="1400" b="1" dirty="0" smtClean="0">
                <a:solidFill>
                  <a:srgbClr val="FFCC66"/>
                </a:solidFill>
              </a:rPr>
              <a:t>2018</a:t>
            </a:r>
            <a:endParaRPr lang="en-AU" sz="1400" b="1" dirty="0">
              <a:solidFill>
                <a:srgbClr val="FFCC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295400"/>
          </a:xfrm>
        </p:spPr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REASON FOR TRANSPLANT HEART LUNG  n = 208    1986 - 2018</a:t>
            </a:r>
            <a:endParaRPr lang="en-AU" sz="4000" dirty="0" smtClean="0"/>
          </a:p>
        </p:txBody>
      </p:sp>
      <p:sp>
        <p:nvSpPr>
          <p:cNvPr id="99331" name="Text Box 4"/>
          <p:cNvSpPr txBox="1">
            <a:spLocks noChangeArrowheads="1"/>
          </p:cNvSpPr>
          <p:nvPr/>
        </p:nvSpPr>
        <p:spPr bwMode="auto">
          <a:xfrm>
            <a:off x="73914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99332" name="Rectangle 5"/>
          <p:cNvSpPr>
            <a:spLocks noChangeArrowheads="1"/>
          </p:cNvSpPr>
          <p:nvPr/>
        </p:nvSpPr>
        <p:spPr bwMode="auto">
          <a:xfrm>
            <a:off x="1042988" y="1628775"/>
            <a:ext cx="7345362" cy="466281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Primary Pulmonary Hypertension </a:t>
            </a:r>
            <a:r>
              <a:rPr lang="en-US" sz="2400" dirty="0" smtClean="0">
                <a:solidFill>
                  <a:srgbClr val="FFFFFF"/>
                </a:solidFill>
              </a:rPr>
              <a:t>         54     </a:t>
            </a:r>
            <a:r>
              <a:rPr lang="en-US" sz="2400" dirty="0">
                <a:solidFill>
                  <a:srgbClr val="FFFFFF"/>
                </a:solidFill>
              </a:rPr>
              <a:t>	</a:t>
            </a:r>
          </a:p>
          <a:p>
            <a:r>
              <a:rPr lang="en-US" sz="2400" dirty="0" err="1">
                <a:solidFill>
                  <a:srgbClr val="FFFFFF"/>
                </a:solidFill>
              </a:rPr>
              <a:t>Eisenmenger's</a:t>
            </a:r>
            <a:r>
              <a:rPr lang="en-US" sz="2400" dirty="0">
                <a:solidFill>
                  <a:srgbClr val="FFFFFF"/>
                </a:solidFill>
              </a:rPr>
              <a:t> Syndrome	                 </a:t>
            </a:r>
            <a:r>
              <a:rPr lang="en-US" sz="2400" dirty="0" smtClean="0">
                <a:solidFill>
                  <a:srgbClr val="FFFFFF"/>
                </a:solidFill>
              </a:rPr>
              <a:t>   42       </a:t>
            </a:r>
            <a:r>
              <a:rPr lang="en-US" sz="2400" dirty="0">
                <a:solidFill>
                  <a:srgbClr val="FFFFFF"/>
                </a:solidFill>
              </a:rPr>
              <a:t>	</a:t>
            </a:r>
          </a:p>
          <a:p>
            <a:r>
              <a:rPr lang="en-US" sz="2400" dirty="0">
                <a:solidFill>
                  <a:srgbClr val="FFFFFF"/>
                </a:solidFill>
              </a:rPr>
              <a:t>Congenital Heart Disease           	      </a:t>
            </a:r>
            <a:r>
              <a:rPr lang="en-US" sz="2400" dirty="0" smtClean="0">
                <a:solidFill>
                  <a:srgbClr val="FFFFFF"/>
                </a:solidFill>
              </a:rPr>
              <a:t>   36</a:t>
            </a:r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>
                <a:solidFill>
                  <a:srgbClr val="FFFFFF"/>
                </a:solidFill>
              </a:rPr>
              <a:t>Cystic Fibrosis           	                 </a:t>
            </a:r>
            <a:r>
              <a:rPr lang="en-US" sz="2400" dirty="0" smtClean="0">
                <a:solidFill>
                  <a:srgbClr val="FFFFFF"/>
                </a:solidFill>
              </a:rPr>
              <a:t>   27</a:t>
            </a:r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COPD        			                    19</a:t>
            </a:r>
            <a:r>
              <a:rPr lang="en-US" sz="2400" dirty="0">
                <a:solidFill>
                  <a:srgbClr val="FFFFFF"/>
                </a:solidFill>
              </a:rPr>
              <a:t>	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(AAT=13, Emphysema=6 )    </a:t>
            </a:r>
            <a:r>
              <a:rPr lang="en-US" sz="2400" dirty="0">
                <a:solidFill>
                  <a:srgbClr val="FFFFFF"/>
                </a:solidFill>
              </a:rPr>
              <a:t>	            	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Other Pulmonary Hypertension 	</a:t>
            </a:r>
            <a:r>
              <a:rPr lang="en-US" sz="2400" dirty="0">
                <a:solidFill>
                  <a:srgbClr val="FFFFFF"/>
                </a:solidFill>
              </a:rPr>
              <a:t>	</a:t>
            </a:r>
            <a:r>
              <a:rPr lang="en-US" sz="2400" dirty="0" smtClean="0">
                <a:solidFill>
                  <a:srgbClr val="FFFFFF"/>
                </a:solidFill>
              </a:rPr>
              <a:t>6</a:t>
            </a:r>
            <a:r>
              <a:rPr lang="en-US" sz="2400" dirty="0">
                <a:solidFill>
                  <a:srgbClr val="FFFFFF"/>
                </a:solidFill>
              </a:rPr>
              <a:t>	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Idiopathic Pulmonary Fibrosis</a:t>
            </a:r>
            <a:r>
              <a:rPr lang="en-US" sz="2400" dirty="0">
                <a:solidFill>
                  <a:srgbClr val="FFFFFF"/>
                </a:solidFill>
              </a:rPr>
              <a:t>	      </a:t>
            </a:r>
            <a:r>
              <a:rPr lang="en-US" sz="2400" dirty="0" smtClean="0">
                <a:solidFill>
                  <a:srgbClr val="FFFFFF"/>
                </a:solidFill>
              </a:rPr>
              <a:t>     </a:t>
            </a:r>
            <a:r>
              <a:rPr lang="en-US" sz="2400" dirty="0">
                <a:solidFill>
                  <a:srgbClr val="FFFFFF"/>
                </a:solidFill>
              </a:rPr>
              <a:t>5	</a:t>
            </a:r>
          </a:p>
          <a:p>
            <a:r>
              <a:rPr lang="en-US" sz="2400" dirty="0">
                <a:solidFill>
                  <a:srgbClr val="FFFFFF"/>
                </a:solidFill>
              </a:rPr>
              <a:t>Bronchiectasis	       </a:t>
            </a:r>
            <a:r>
              <a:rPr lang="en-US" sz="2400" dirty="0" smtClean="0">
                <a:solidFill>
                  <a:srgbClr val="FFFFFF"/>
                </a:solidFill>
              </a:rPr>
              <a:t>		           </a:t>
            </a:r>
            <a:r>
              <a:rPr lang="en-US" sz="2400" dirty="0">
                <a:solidFill>
                  <a:srgbClr val="FFFFFF"/>
                </a:solidFill>
              </a:rPr>
              <a:t>4	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Miscellaneous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 			         15</a:t>
            </a:r>
            <a:endParaRPr lang="en-US" sz="2400" dirty="0">
              <a:solidFill>
                <a:srgbClr val="FFFFFF"/>
              </a:solidFill>
            </a:endParaRP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>
                <a:solidFill>
                  <a:srgbClr val="FFFFFF"/>
                </a:solidFill>
              </a:rPr>
              <a:t>Total                                                      </a:t>
            </a:r>
            <a:r>
              <a:rPr lang="en-US" sz="2400" dirty="0" smtClean="0">
                <a:solidFill>
                  <a:srgbClr val="FFFFFF"/>
                </a:solidFill>
              </a:rPr>
              <a:t>208                                                  </a:t>
            </a:r>
            <a:r>
              <a:rPr lang="en-US" dirty="0">
                <a:solidFill>
                  <a:srgbClr val="FFFFFF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120587" y="116632"/>
            <a:ext cx="8686800" cy="1143000"/>
          </a:xfrm>
        </p:spPr>
        <p:txBody>
          <a:bodyPr/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REASON FOR TRANSPLANT HEART LUNG   PERIOD COMPARISON 1986-1996 v 1997-2018 </a:t>
            </a:r>
            <a:endParaRPr lang="en-AU" sz="2800" dirty="0" smtClean="0"/>
          </a:p>
        </p:txBody>
      </p:sp>
      <p:graphicFrame>
        <p:nvGraphicFramePr>
          <p:cNvPr id="563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12745"/>
              </p:ext>
            </p:extLst>
          </p:nvPr>
        </p:nvGraphicFramePr>
        <p:xfrm>
          <a:off x="1547665" y="1259632"/>
          <a:ext cx="5691336" cy="5141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012" name="Worksheet" r:id="rId3" imgW="3981639" imgH="5410231" progId="Excel.Sheet.8">
                  <p:embed/>
                </p:oleObj>
              </mc:Choice>
              <mc:Fallback>
                <p:oleObj name="Worksheet" r:id="rId3" imgW="3981639" imgH="5410231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5" y="1259632"/>
                        <a:ext cx="5691336" cy="514116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72390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 smtClean="0">
                <a:solidFill>
                  <a:schemeClr val="folHlink"/>
                </a:solidFill>
              </a:rPr>
              <a:t>ANZCOTR 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918450" cy="1008062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Reason for Transplant         Single Lung 1990 – 2018 </a:t>
            </a:r>
            <a:r>
              <a:rPr lang="en-AU" sz="2400" dirty="0" smtClean="0">
                <a:solidFill>
                  <a:srgbClr val="FFFF00"/>
                </a:solidFill>
              </a:rPr>
              <a:t>n=552</a:t>
            </a:r>
            <a:endParaRPr lang="en-AU" sz="2400" dirty="0" smtClean="0"/>
          </a:p>
        </p:txBody>
      </p:sp>
      <p:graphicFrame>
        <p:nvGraphicFramePr>
          <p:cNvPr id="5529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19386910"/>
              </p:ext>
            </p:extLst>
          </p:nvPr>
        </p:nvGraphicFramePr>
        <p:xfrm>
          <a:off x="397668" y="1845593"/>
          <a:ext cx="8202613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834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68" y="1845593"/>
                        <a:ext cx="8202613" cy="4392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5600700" y="2454837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AAT    </a:t>
            </a:r>
            <a:r>
              <a:rPr lang="en-AU" sz="2000" b="1" dirty="0" smtClean="0">
                <a:solidFill>
                  <a:srgbClr val="FFFFFF"/>
                </a:solidFill>
              </a:rPr>
              <a:t>13%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5364163" y="5516563"/>
            <a:ext cx="3429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800" b="1" dirty="0" smtClean="0">
                <a:solidFill>
                  <a:srgbClr val="FFFFFF"/>
                </a:solidFill>
              </a:rPr>
              <a:t>Emphysema   46%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5302" name="Text Box 8"/>
          <p:cNvSpPr txBox="1">
            <a:spLocks noChangeArrowheads="1"/>
          </p:cNvSpPr>
          <p:nvPr/>
        </p:nvSpPr>
        <p:spPr bwMode="auto">
          <a:xfrm>
            <a:off x="1527176" y="3645024"/>
            <a:ext cx="1296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IPF </a:t>
            </a:r>
            <a:r>
              <a:rPr lang="en-AU" sz="2000" b="1" dirty="0" smtClean="0">
                <a:solidFill>
                  <a:srgbClr val="FFFFFF"/>
                </a:solidFill>
              </a:rPr>
              <a:t>30%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5303" name="Text Box 9"/>
          <p:cNvSpPr txBox="1">
            <a:spLocks noChangeArrowheads="1"/>
          </p:cNvSpPr>
          <p:nvPr/>
        </p:nvSpPr>
        <p:spPr bwMode="auto">
          <a:xfrm>
            <a:off x="3082429" y="1929032"/>
            <a:ext cx="1212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800" b="1" dirty="0" err="1">
                <a:solidFill>
                  <a:srgbClr val="FFFFFF"/>
                </a:solidFill>
              </a:rPr>
              <a:t>Misc</a:t>
            </a:r>
            <a:r>
              <a:rPr lang="en-AU" sz="1800" b="1" dirty="0">
                <a:solidFill>
                  <a:srgbClr val="FFFFFF"/>
                </a:solidFill>
              </a:rPr>
              <a:t> </a:t>
            </a:r>
            <a:r>
              <a:rPr lang="en-AU" sz="1800" b="1" dirty="0" smtClean="0">
                <a:solidFill>
                  <a:srgbClr val="FFFFFF"/>
                </a:solidFill>
              </a:rPr>
              <a:t>9%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1737768" y="2338646"/>
            <a:ext cx="215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600" b="1" dirty="0" err="1">
                <a:solidFill>
                  <a:srgbClr val="FFFFFF"/>
                </a:solidFill>
              </a:rPr>
              <a:t>Bronchiectasis</a:t>
            </a:r>
            <a:r>
              <a:rPr lang="en-AU" sz="1600" b="1" dirty="0">
                <a:solidFill>
                  <a:srgbClr val="FFFFFF"/>
                </a:solidFill>
              </a:rPr>
              <a:t> 1%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5305" name="Text Box 12"/>
          <p:cNvSpPr txBox="1">
            <a:spLocks noChangeArrowheads="1"/>
          </p:cNvSpPr>
          <p:nvPr/>
        </p:nvSpPr>
        <p:spPr bwMode="auto">
          <a:xfrm>
            <a:off x="4200674" y="2002096"/>
            <a:ext cx="3887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600" b="1" dirty="0">
                <a:solidFill>
                  <a:srgbClr val="FFFFFF"/>
                </a:solidFill>
              </a:rPr>
              <a:t>Other PH / </a:t>
            </a:r>
            <a:r>
              <a:rPr lang="en-AU" sz="1600" b="1" dirty="0" err="1">
                <a:solidFill>
                  <a:srgbClr val="FFFFFF"/>
                </a:solidFill>
              </a:rPr>
              <a:t>Eisenmengers</a:t>
            </a:r>
            <a:r>
              <a:rPr lang="en-AU" sz="1600" b="1" dirty="0">
                <a:solidFill>
                  <a:srgbClr val="FFFFFF"/>
                </a:solidFill>
              </a:rPr>
              <a:t> / CF </a:t>
            </a:r>
            <a:r>
              <a:rPr lang="en-AU" sz="1600" b="1" dirty="0" smtClean="0">
                <a:solidFill>
                  <a:srgbClr val="FFFFFF"/>
                </a:solidFill>
              </a:rPr>
              <a:t>1</a:t>
            </a:r>
            <a:r>
              <a:rPr lang="en-AU" sz="1600" b="1" dirty="0">
                <a:solidFill>
                  <a:srgbClr val="FFFFFF"/>
                </a:solidFill>
              </a:rPr>
              <a:t>%</a:t>
            </a:r>
            <a:endParaRPr lang="en-AU" sz="1600" b="1" dirty="0">
              <a:solidFill>
                <a:srgbClr val="000000"/>
              </a:solidFill>
            </a:endParaRPr>
          </a:p>
        </p:txBody>
      </p:sp>
      <p:sp>
        <p:nvSpPr>
          <p:cNvPr id="55306" name="Text Box 13"/>
          <p:cNvSpPr txBox="1">
            <a:spLocks noChangeArrowheads="1"/>
          </p:cNvSpPr>
          <p:nvPr/>
        </p:nvSpPr>
        <p:spPr bwMode="auto">
          <a:xfrm>
            <a:off x="7086600" y="6400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CC66"/>
                </a:solidFill>
              </a:rPr>
              <a:t>ANZCOTR </a:t>
            </a:r>
            <a:r>
              <a:rPr lang="en-AU" sz="1400" b="1" dirty="0" smtClean="0">
                <a:solidFill>
                  <a:srgbClr val="FFCC66"/>
                </a:solidFill>
              </a:rPr>
              <a:t>2018</a:t>
            </a:r>
            <a:endParaRPr lang="en-AU" sz="1400" b="1" dirty="0">
              <a:solidFill>
                <a:srgbClr val="FFCC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-161888" y="34348"/>
            <a:ext cx="9324528" cy="792163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 BILATERAL LUNG TRANSPLANTS BY HOSPITAL 1992 - 2018</a:t>
            </a:r>
            <a:endParaRPr lang="en-AU" sz="2400" dirty="0" smtClean="0"/>
          </a:p>
        </p:txBody>
      </p:sp>
      <p:graphicFrame>
        <p:nvGraphicFramePr>
          <p:cNvPr id="614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423886"/>
              </p:ext>
            </p:extLst>
          </p:nvPr>
        </p:nvGraphicFramePr>
        <p:xfrm>
          <a:off x="468126" y="999598"/>
          <a:ext cx="8064500" cy="523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0" name="Worksheet" r:id="rId3" imgW="6658002" imgH="4705484" progId="Excel.Sheet.8">
                  <p:embed/>
                </p:oleObj>
              </mc:Choice>
              <mc:Fallback>
                <p:oleObj name="Worksheet" r:id="rId3" imgW="6658002" imgH="4705484" progId="Excel.Sheet.8">
                  <p:embed/>
                  <p:pic>
                    <p:nvPicPr>
                      <p:cNvPr id="0" name="Picture 3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126" y="999598"/>
                        <a:ext cx="8064500" cy="523937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7517576" y="6538858"/>
            <a:ext cx="13978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07504" y="6388513"/>
            <a:ext cx="1029637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b="1" dirty="0">
                <a:solidFill>
                  <a:schemeClr val="bg1">
                    <a:lumMod val="90000"/>
                  </a:schemeClr>
                </a:solidFill>
              </a:rPr>
              <a:t>Retransplants  ( included in Totals) ST </a:t>
            </a:r>
            <a:r>
              <a:rPr lang="en-AU" b="1" dirty="0" smtClean="0">
                <a:solidFill>
                  <a:schemeClr val="bg1">
                    <a:lumMod val="90000"/>
                  </a:schemeClr>
                </a:solidFill>
              </a:rPr>
              <a:t>Vincent’s=29, Alfred=56, </a:t>
            </a:r>
            <a:r>
              <a:rPr lang="en-AU" b="1" dirty="0">
                <a:solidFill>
                  <a:schemeClr val="bg1">
                    <a:lumMod val="90000"/>
                  </a:schemeClr>
                </a:solidFill>
              </a:rPr>
              <a:t>Fiona </a:t>
            </a:r>
            <a:r>
              <a:rPr lang="en-AU" b="1" dirty="0" smtClean="0">
                <a:solidFill>
                  <a:schemeClr val="bg1">
                    <a:lumMod val="90000"/>
                  </a:schemeClr>
                </a:solidFill>
              </a:rPr>
              <a:t>Stanley=5, Auckland=5, </a:t>
            </a:r>
            <a:r>
              <a:rPr lang="en-AU" b="1" dirty="0">
                <a:solidFill>
                  <a:schemeClr val="bg1">
                    <a:lumMod val="90000"/>
                  </a:schemeClr>
                </a:solidFill>
              </a:rPr>
              <a:t>Prince </a:t>
            </a:r>
            <a:r>
              <a:rPr lang="en-AU" b="1" dirty="0" smtClean="0">
                <a:solidFill>
                  <a:schemeClr val="bg1">
                    <a:lumMod val="90000"/>
                  </a:schemeClr>
                </a:solidFill>
              </a:rPr>
              <a:t>Charles=11, Royal Children’s=1   </a:t>
            </a:r>
            <a:endParaRPr lang="en-AU" sz="1000" b="1" dirty="0">
              <a:solidFill>
                <a:schemeClr val="bg1">
                  <a:lumMod val="90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44056" y="1206879"/>
            <a:ext cx="806412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187624" y="999598"/>
            <a:ext cx="0" cy="52393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2195736" y="1206879"/>
            <a:ext cx="0" cy="50320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3203848" y="1052513"/>
            <a:ext cx="0" cy="51864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067944" y="999598"/>
            <a:ext cx="0" cy="52393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148064" y="1052513"/>
            <a:ext cx="0" cy="51864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372200" y="999598"/>
            <a:ext cx="0" cy="52393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7668344" y="1052513"/>
            <a:ext cx="0" cy="51864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468126" y="6021288"/>
            <a:ext cx="80883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86800" cy="1143000"/>
          </a:xfrm>
        </p:spPr>
        <p:txBody>
          <a:bodyPr/>
          <a:lstStyle/>
          <a:p>
            <a:r>
              <a:rPr lang="en-AU" sz="4000" b="1" dirty="0" smtClean="0">
                <a:solidFill>
                  <a:srgbClr val="FFFF00"/>
                </a:solidFill>
              </a:rPr>
              <a:t>REASON FOR TRANSPLANT SINGLE LUNG  1990 - 2018 </a:t>
            </a:r>
            <a:r>
              <a:rPr lang="en-AU" sz="3600" b="1" dirty="0" smtClean="0">
                <a:solidFill>
                  <a:srgbClr val="FFFF00"/>
                </a:solidFill>
              </a:rPr>
              <a:t>n = 552</a:t>
            </a:r>
            <a:endParaRPr lang="en-AU" sz="3600" dirty="0" smtClean="0"/>
          </a:p>
        </p:txBody>
      </p:sp>
      <p:graphicFrame>
        <p:nvGraphicFramePr>
          <p:cNvPr id="563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31128"/>
              </p:ext>
            </p:extLst>
          </p:nvPr>
        </p:nvGraphicFramePr>
        <p:xfrm>
          <a:off x="1331913" y="1844675"/>
          <a:ext cx="7272535" cy="435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11" name="Worksheet" r:id="rId3" imgW="5972269" imgH="3457752" progId="Excel.Sheet.8">
                  <p:embed/>
                </p:oleObj>
              </mc:Choice>
              <mc:Fallback>
                <p:oleObj name="Worksheet" r:id="rId3" imgW="5972269" imgH="3457752" progId="Excel.Sheet.8">
                  <p:embed/>
                  <p:pic>
                    <p:nvPicPr>
                      <p:cNvPr id="0" name="Picture 3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844675"/>
                        <a:ext cx="7272535" cy="43513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72390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 smtClean="0">
                <a:solidFill>
                  <a:schemeClr val="folHlink"/>
                </a:solidFill>
              </a:rPr>
              <a:t>ANZCOTR 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772400" cy="128587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Reason for Transplant</a:t>
            </a:r>
            <a:br>
              <a:rPr lang="en-AU" sz="3600" dirty="0" smtClean="0">
                <a:solidFill>
                  <a:srgbClr val="FFFF00"/>
                </a:solidFill>
              </a:rPr>
            </a:br>
            <a:r>
              <a:rPr lang="en-AU" sz="3600" dirty="0" smtClean="0">
                <a:solidFill>
                  <a:srgbClr val="FFFF00"/>
                </a:solidFill>
              </a:rPr>
              <a:t>Bilateral Lung 1992 – 2018  </a:t>
            </a:r>
            <a:r>
              <a:rPr lang="en-AU" sz="2400" dirty="0" smtClean="0">
                <a:solidFill>
                  <a:srgbClr val="FFFF00"/>
                </a:solidFill>
              </a:rPr>
              <a:t>n=2750</a:t>
            </a:r>
            <a:endParaRPr lang="en-AU" sz="2400" dirty="0" smtClean="0"/>
          </a:p>
        </p:txBody>
      </p:sp>
      <p:graphicFrame>
        <p:nvGraphicFramePr>
          <p:cNvPr id="57346" name="Object 9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720711887"/>
              </p:ext>
            </p:extLst>
          </p:nvPr>
        </p:nvGraphicFramePr>
        <p:xfrm>
          <a:off x="763935" y="2216105"/>
          <a:ext cx="7904162" cy="456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857" name="Chart" r:id="rId3" imgW="7772271" imgH="4486405" progId="MSGraph.Chart.8">
                  <p:embed followColorScheme="full"/>
                </p:oleObj>
              </mc:Choice>
              <mc:Fallback>
                <p:oleObj name="Chart" r:id="rId3" imgW="7772271" imgH="4486405" progId="MSGraph.Chart.8">
                  <p:embed followColorScheme="full"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935" y="2216105"/>
                        <a:ext cx="7904162" cy="456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827584" y="5949280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Cystic Fibrosis </a:t>
            </a:r>
            <a:r>
              <a:rPr lang="en-AU" sz="2000" b="1" dirty="0" smtClean="0">
                <a:solidFill>
                  <a:srgbClr val="FFFFFF"/>
                </a:solidFill>
              </a:rPr>
              <a:t>28%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6477000" y="39624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Emphysema </a:t>
            </a:r>
            <a:r>
              <a:rPr lang="en-AU" sz="2000" b="1" dirty="0" smtClean="0">
                <a:solidFill>
                  <a:srgbClr val="FFFFFF"/>
                </a:solidFill>
              </a:rPr>
              <a:t>28%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0" name="Text Box 7"/>
          <p:cNvSpPr txBox="1">
            <a:spLocks noChangeArrowheads="1"/>
          </p:cNvSpPr>
          <p:nvPr/>
        </p:nvSpPr>
        <p:spPr bwMode="auto">
          <a:xfrm>
            <a:off x="2916238" y="2565400"/>
            <a:ext cx="1343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IPF 9</a:t>
            </a:r>
            <a:r>
              <a:rPr lang="en-AU" sz="2000" b="1" dirty="0" smtClean="0">
                <a:solidFill>
                  <a:srgbClr val="FFFFFF"/>
                </a:solidFill>
              </a:rPr>
              <a:t>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1" name="Text Box 9"/>
          <p:cNvSpPr txBox="1">
            <a:spLocks noChangeArrowheads="1"/>
          </p:cNvSpPr>
          <p:nvPr/>
        </p:nvSpPr>
        <p:spPr bwMode="auto">
          <a:xfrm>
            <a:off x="467544" y="4708203"/>
            <a:ext cx="287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Bronchiectasis </a:t>
            </a:r>
            <a:r>
              <a:rPr lang="en-AU" sz="2000" b="1" dirty="0" smtClean="0">
                <a:solidFill>
                  <a:srgbClr val="FFFFFF"/>
                </a:solidFill>
              </a:rPr>
              <a:t>6%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2" name="Text Box 10"/>
          <p:cNvSpPr txBox="1">
            <a:spLocks noChangeArrowheads="1"/>
          </p:cNvSpPr>
          <p:nvPr/>
        </p:nvSpPr>
        <p:spPr bwMode="auto">
          <a:xfrm>
            <a:off x="1584667" y="3500103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 err="1">
                <a:solidFill>
                  <a:srgbClr val="FFFFFF"/>
                </a:solidFill>
              </a:rPr>
              <a:t>Misc</a:t>
            </a:r>
            <a:r>
              <a:rPr lang="en-AU" sz="2000" b="1" dirty="0">
                <a:solidFill>
                  <a:srgbClr val="FFFFFF"/>
                </a:solidFill>
              </a:rPr>
              <a:t> </a:t>
            </a:r>
            <a:r>
              <a:rPr lang="en-AU" sz="2000" b="1" dirty="0" smtClean="0">
                <a:solidFill>
                  <a:srgbClr val="FFFFFF"/>
                </a:solidFill>
              </a:rPr>
              <a:t>17%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3" name="Text Box 11"/>
          <p:cNvSpPr txBox="1">
            <a:spLocks noChangeArrowheads="1"/>
          </p:cNvSpPr>
          <p:nvPr/>
        </p:nvSpPr>
        <p:spPr bwMode="auto">
          <a:xfrm>
            <a:off x="5940425" y="2852738"/>
            <a:ext cx="1984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AAT </a:t>
            </a:r>
            <a:r>
              <a:rPr lang="en-AU" sz="2000" b="1" dirty="0" smtClean="0">
                <a:solidFill>
                  <a:srgbClr val="FFFFFF"/>
                </a:solidFill>
              </a:rPr>
              <a:t>6%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4" name="Text Box 12"/>
          <p:cNvSpPr txBox="1">
            <a:spLocks noChangeArrowheads="1"/>
          </p:cNvSpPr>
          <p:nvPr/>
        </p:nvSpPr>
        <p:spPr bwMode="auto">
          <a:xfrm>
            <a:off x="5436096" y="2420888"/>
            <a:ext cx="2449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Other PH 1%</a:t>
            </a:r>
            <a:endParaRPr lang="en-AU" sz="2000" b="1" dirty="0">
              <a:solidFill>
                <a:srgbClr val="000000"/>
              </a:solidFill>
            </a:endParaRPr>
          </a:p>
        </p:txBody>
      </p:sp>
      <p:sp>
        <p:nvSpPr>
          <p:cNvPr id="57355" name="Text Box 13"/>
          <p:cNvSpPr txBox="1">
            <a:spLocks noChangeArrowheads="1"/>
          </p:cNvSpPr>
          <p:nvPr/>
        </p:nvSpPr>
        <p:spPr bwMode="auto">
          <a:xfrm>
            <a:off x="4644008" y="2060848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dirty="0">
                <a:solidFill>
                  <a:srgbClr val="FFFFFF"/>
                </a:solidFill>
              </a:rPr>
              <a:t>PPH 4%</a:t>
            </a:r>
            <a:endParaRPr lang="en-AU" sz="2400" b="1" dirty="0">
              <a:solidFill>
                <a:srgbClr val="000000"/>
              </a:solidFill>
            </a:endParaRPr>
          </a:p>
        </p:txBody>
      </p:sp>
      <p:sp>
        <p:nvSpPr>
          <p:cNvPr id="57356" name="Text Box 14"/>
          <p:cNvSpPr txBox="1">
            <a:spLocks noChangeArrowheads="1"/>
          </p:cNvSpPr>
          <p:nvPr/>
        </p:nvSpPr>
        <p:spPr bwMode="auto">
          <a:xfrm>
            <a:off x="7162800" y="64008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rgbClr val="FFCC66"/>
                </a:solidFill>
              </a:rPr>
              <a:t>ANZCOTR </a:t>
            </a:r>
            <a:r>
              <a:rPr lang="en-AU" sz="1400" b="1" dirty="0" smtClean="0">
                <a:solidFill>
                  <a:srgbClr val="FFCC66"/>
                </a:solidFill>
              </a:rPr>
              <a:t>2018</a:t>
            </a:r>
            <a:endParaRPr lang="en-AU" sz="1400" b="1" dirty="0">
              <a:solidFill>
                <a:srgbClr val="FFCC66"/>
              </a:solidFill>
            </a:endParaRPr>
          </a:p>
        </p:txBody>
      </p:sp>
      <p:sp>
        <p:nvSpPr>
          <p:cNvPr id="57357" name="Line 4"/>
          <p:cNvSpPr>
            <a:spLocks noChangeShapeType="1"/>
          </p:cNvSpPr>
          <p:nvPr/>
        </p:nvSpPr>
        <p:spPr bwMode="auto">
          <a:xfrm flipH="1" flipV="1">
            <a:off x="4427538" y="2492375"/>
            <a:ext cx="288478" cy="1445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57358" name="Line 5"/>
          <p:cNvSpPr>
            <a:spLocks noChangeShapeType="1"/>
          </p:cNvSpPr>
          <p:nvPr/>
        </p:nvSpPr>
        <p:spPr bwMode="auto">
          <a:xfrm>
            <a:off x="4067175" y="2492375"/>
            <a:ext cx="360363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57359" name="Text Box 6"/>
          <p:cNvSpPr txBox="1">
            <a:spLocks noChangeArrowheads="1"/>
          </p:cNvSpPr>
          <p:nvPr/>
        </p:nvSpPr>
        <p:spPr bwMode="auto">
          <a:xfrm>
            <a:off x="1763713" y="2205038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>
                <a:solidFill>
                  <a:srgbClr val="FFFFFF"/>
                </a:solidFill>
              </a:rPr>
              <a:t>Eisenmengers 1%</a:t>
            </a:r>
            <a:endParaRPr lang="en-US" sz="2000" b="1">
              <a:solidFill>
                <a:srgbClr val="FFFFFF"/>
              </a:solidFill>
            </a:endParaRPr>
          </a:p>
        </p:txBody>
      </p:sp>
      <p:sp>
        <p:nvSpPr>
          <p:cNvPr id="57360" name="Line 7"/>
          <p:cNvSpPr>
            <a:spLocks noChangeShapeType="1"/>
          </p:cNvSpPr>
          <p:nvPr/>
        </p:nvSpPr>
        <p:spPr bwMode="auto">
          <a:xfrm flipV="1">
            <a:off x="5292079" y="2636912"/>
            <a:ext cx="216025" cy="144016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>
              <a:solidFill>
                <a:srgbClr val="000000"/>
              </a:solidFill>
            </a:endParaRPr>
          </a:p>
        </p:txBody>
      </p:sp>
      <p:sp>
        <p:nvSpPr>
          <p:cNvPr id="57361" name="Line 8"/>
          <p:cNvSpPr>
            <a:spLocks noChangeShapeType="1"/>
          </p:cNvSpPr>
          <p:nvPr/>
        </p:nvSpPr>
        <p:spPr bwMode="auto">
          <a:xfrm>
            <a:off x="5076056" y="2348880"/>
            <a:ext cx="0" cy="286891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333375"/>
            <a:ext cx="9577388" cy="115093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REASON FOR TRANSPLANT      BILATERAL LUNG 1992 - 2018</a:t>
            </a:r>
            <a:r>
              <a:rPr lang="en-AU" sz="4000" dirty="0" smtClean="0">
                <a:solidFill>
                  <a:srgbClr val="FFFF00"/>
                </a:solidFill>
              </a:rPr>
              <a:t>  </a:t>
            </a:r>
            <a:r>
              <a:rPr lang="en-AU" sz="2800" dirty="0" smtClean="0">
                <a:solidFill>
                  <a:srgbClr val="FFFF00"/>
                </a:solidFill>
              </a:rPr>
              <a:t>n = 2750</a:t>
            </a:r>
            <a:endParaRPr lang="en-AU" sz="2800" dirty="0" smtClean="0"/>
          </a:p>
        </p:txBody>
      </p:sp>
      <p:graphicFrame>
        <p:nvGraphicFramePr>
          <p:cNvPr id="5837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81553"/>
              </p:ext>
            </p:extLst>
          </p:nvPr>
        </p:nvGraphicFramePr>
        <p:xfrm>
          <a:off x="395288" y="1817688"/>
          <a:ext cx="8520112" cy="424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58" name="Worksheet" r:id="rId4" imgW="5876955" imgH="2838599" progId="Excel.Sheet.8">
                  <p:embed/>
                </p:oleObj>
              </mc:Choice>
              <mc:Fallback>
                <p:oleObj name="Worksheet" r:id="rId4" imgW="5876955" imgH="2838599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17688"/>
                        <a:ext cx="8520112" cy="42497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7086600" y="6400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n-AU" sz="4000" dirty="0" smtClean="0">
                <a:solidFill>
                  <a:srgbClr val="FFFF00"/>
                </a:solidFill>
              </a:rPr>
              <a:t>Donor / Recipient State of Origin All Lungs* 1986 - 2018</a:t>
            </a:r>
            <a:endParaRPr lang="en-AU" dirty="0" smtClean="0"/>
          </a:p>
        </p:txBody>
      </p:sp>
      <p:graphicFrame>
        <p:nvGraphicFramePr>
          <p:cNvPr id="59394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574961464"/>
              </p:ext>
            </p:extLst>
          </p:nvPr>
        </p:nvGraphicFramePr>
        <p:xfrm>
          <a:off x="254000" y="1776413"/>
          <a:ext cx="8416925" cy="429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81" name="Chart" r:id="rId3" imgW="8067669" imgH="4114989" progId="MSGraph.Chart.8">
                  <p:embed followColorScheme="full"/>
                </p:oleObj>
              </mc:Choice>
              <mc:Fallback>
                <p:oleObj name="Chart" r:id="rId3" imgW="8067669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1776413"/>
                        <a:ext cx="8416925" cy="429260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73152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12241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b="1" dirty="0"/>
              <a:t>Number</a:t>
            </a:r>
            <a:endParaRPr lang="en-AU" sz="800" dirty="0"/>
          </a:p>
        </p:txBody>
      </p:sp>
      <p:sp>
        <p:nvSpPr>
          <p:cNvPr id="59398" name="Text Box 7"/>
          <p:cNvSpPr txBox="1">
            <a:spLocks noChangeArrowheads="1"/>
          </p:cNvSpPr>
          <p:nvPr/>
        </p:nvSpPr>
        <p:spPr bwMode="auto">
          <a:xfrm>
            <a:off x="468313" y="6524625"/>
            <a:ext cx="33829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 smtClean="0">
                <a:solidFill>
                  <a:srgbClr val="FFFFFF"/>
                </a:solidFill>
              </a:rPr>
              <a:t>*Unknown </a:t>
            </a:r>
            <a:r>
              <a:rPr lang="en-AU" dirty="0">
                <a:solidFill>
                  <a:srgbClr val="FFFFFF"/>
                </a:solidFill>
              </a:rPr>
              <a:t>state of origins are not included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001000" cy="1143000"/>
          </a:xfrm>
        </p:spPr>
        <p:txBody>
          <a:bodyPr/>
          <a:lstStyle/>
          <a:p>
            <a:r>
              <a:rPr lang="en-AU" sz="3600" b="1" dirty="0" smtClean="0">
                <a:solidFill>
                  <a:srgbClr val="FFFF00"/>
                </a:solidFill>
              </a:rPr>
              <a:t>DONOR / RECIPIENT STATE OF ORIGIN*  ALL LUNGS 1986 - 2018</a:t>
            </a:r>
            <a:endParaRPr lang="en-AU" sz="4000" dirty="0" smtClean="0"/>
          </a:p>
        </p:txBody>
      </p:sp>
      <p:graphicFrame>
        <p:nvGraphicFramePr>
          <p:cNvPr id="604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904838"/>
              </p:ext>
            </p:extLst>
          </p:nvPr>
        </p:nvGraphicFramePr>
        <p:xfrm>
          <a:off x="228600" y="2286000"/>
          <a:ext cx="8519864" cy="284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10" name="Worksheet" r:id="rId3" imgW="7134195" imgH="2276385" progId="Excel.Sheet.8">
                  <p:embed/>
                </p:oleObj>
              </mc:Choice>
              <mc:Fallback>
                <p:oleObj name="Worksheet" r:id="rId3" imgW="7134195" imgH="2276385" progId="Excel.Sheet.8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0"/>
                        <a:ext cx="8519864" cy="2846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7162800" y="64008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60421" name="Text Box 6"/>
          <p:cNvSpPr txBox="1">
            <a:spLocks noChangeArrowheads="1"/>
          </p:cNvSpPr>
          <p:nvPr/>
        </p:nvSpPr>
        <p:spPr bwMode="auto">
          <a:xfrm>
            <a:off x="395288" y="6308725"/>
            <a:ext cx="33131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>
                <a:solidFill>
                  <a:srgbClr val="FFFFFF"/>
                </a:solidFill>
              </a:rPr>
              <a:t>U</a:t>
            </a:r>
            <a:r>
              <a:rPr lang="en-AU" dirty="0" smtClean="0">
                <a:solidFill>
                  <a:srgbClr val="FFFFFF"/>
                </a:solidFill>
              </a:rPr>
              <a:t>nknown </a:t>
            </a:r>
            <a:r>
              <a:rPr lang="en-AU" dirty="0">
                <a:solidFill>
                  <a:srgbClr val="FFFFFF"/>
                </a:solidFill>
              </a:rPr>
              <a:t>state of origins are not included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51520" y="2564904"/>
            <a:ext cx="84969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259632" y="2286000"/>
            <a:ext cx="0" cy="28463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28600" y="4797152"/>
            <a:ext cx="846931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8924"/>
            <a:ext cx="7239000" cy="1143000"/>
          </a:xfrm>
        </p:spPr>
        <p:txBody>
          <a:bodyPr/>
          <a:lstStyle/>
          <a:p>
            <a:r>
              <a:rPr lang="en-AU" b="1" dirty="0" smtClean="0">
                <a:solidFill>
                  <a:srgbClr val="FFFF00"/>
                </a:solidFill>
              </a:rPr>
              <a:t>Mean Wait to Transplant      All Lungs    1990 - 2018</a:t>
            </a:r>
            <a:endParaRPr lang="en-AU" b="1" dirty="0" smtClean="0"/>
          </a:p>
        </p:txBody>
      </p:sp>
      <p:graphicFrame>
        <p:nvGraphicFramePr>
          <p:cNvPr id="61442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127036903"/>
              </p:ext>
            </p:extLst>
          </p:nvPr>
        </p:nvGraphicFramePr>
        <p:xfrm>
          <a:off x="755650" y="1882912"/>
          <a:ext cx="7770813" cy="4320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0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882912"/>
                        <a:ext cx="7770813" cy="4320480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827584" y="3356992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dirty="0"/>
              <a:t>Days</a:t>
            </a:r>
            <a:endParaRPr lang="en-AU" sz="2400" dirty="0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172200" y="5715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400"/>
              <a:t>Year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7315200" y="6453188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8913"/>
            <a:ext cx="8763000" cy="936625"/>
          </a:xfrm>
        </p:spPr>
        <p:txBody>
          <a:bodyPr/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MEAN WAITING TIME IN DAYS TO LUNG TRANSPLANT </a:t>
            </a:r>
            <a:r>
              <a:rPr lang="en-AU" sz="3600" b="1" dirty="0" smtClean="0">
                <a:solidFill>
                  <a:srgbClr val="FFFF00"/>
                </a:solidFill>
              </a:rPr>
              <a:t>–</a:t>
            </a:r>
            <a:r>
              <a:rPr lang="en-AU" sz="1800" b="1" dirty="0" smtClean="0">
                <a:solidFill>
                  <a:srgbClr val="FFFF00"/>
                </a:solidFill>
              </a:rPr>
              <a:t> </a:t>
            </a:r>
            <a:r>
              <a:rPr lang="en-AU" sz="3200" b="1" dirty="0" smtClean="0">
                <a:solidFill>
                  <a:srgbClr val="FFFF00"/>
                </a:solidFill>
              </a:rPr>
              <a:t>1990 - 2018</a:t>
            </a:r>
            <a:endParaRPr lang="en-AU" sz="3200" dirty="0" smtClean="0"/>
          </a:p>
        </p:txBody>
      </p:sp>
      <p:graphicFrame>
        <p:nvGraphicFramePr>
          <p:cNvPr id="6246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7874353"/>
              </p:ext>
            </p:extLst>
          </p:nvPr>
        </p:nvGraphicFramePr>
        <p:xfrm>
          <a:off x="838200" y="1125538"/>
          <a:ext cx="7620000" cy="5265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5" name="Worksheet" r:id="rId3" imgW="4410175" imgH="4010162" progId="Excel.Sheet.8">
                  <p:embed/>
                </p:oleObj>
              </mc:Choice>
              <mc:Fallback>
                <p:oleObj name="Worksheet" r:id="rId3" imgW="4410175" imgH="4010162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125538"/>
                        <a:ext cx="7620000" cy="526504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8" name="Text Box 5"/>
          <p:cNvSpPr txBox="1">
            <a:spLocks noChangeArrowheads="1"/>
          </p:cNvSpPr>
          <p:nvPr/>
        </p:nvSpPr>
        <p:spPr bwMode="auto">
          <a:xfrm>
            <a:off x="457200" y="63246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2472" name="Text Box 9"/>
          <p:cNvSpPr txBox="1">
            <a:spLocks noChangeArrowheads="1"/>
          </p:cNvSpPr>
          <p:nvPr/>
        </p:nvSpPr>
        <p:spPr bwMode="auto">
          <a:xfrm>
            <a:off x="7543800" y="6580364"/>
            <a:ext cx="182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ANZCOTR </a:t>
            </a:r>
            <a:r>
              <a:rPr lang="en-A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2018</a:t>
            </a:r>
            <a:endParaRPr lang="en-AU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2195736" y="1099962"/>
            <a:ext cx="0" cy="5435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838200" y="1071209"/>
            <a:ext cx="7630616" cy="287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flipH="1">
            <a:off x="827584" y="1071209"/>
            <a:ext cx="10616" cy="54169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827584" y="6488113"/>
            <a:ext cx="76306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8458200" y="1085585"/>
            <a:ext cx="0" cy="54025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368425"/>
          </a:xfrm>
        </p:spPr>
        <p:txBody>
          <a:bodyPr/>
          <a:lstStyle/>
          <a:p>
            <a:r>
              <a:rPr lang="en-AU" dirty="0" smtClean="0">
                <a:solidFill>
                  <a:srgbClr val="FFFFFF"/>
                </a:solidFill>
              </a:rPr>
              <a:t>Mean Recipient Age at Transplant LUNGS 1989 - 2018</a:t>
            </a:r>
            <a:endParaRPr lang="en-AU" dirty="0" smtClean="0"/>
          </a:p>
        </p:txBody>
      </p:sp>
      <p:graphicFrame>
        <p:nvGraphicFramePr>
          <p:cNvPr id="63490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723366932"/>
              </p:ext>
            </p:extLst>
          </p:nvPr>
        </p:nvGraphicFramePr>
        <p:xfrm>
          <a:off x="272256" y="1633550"/>
          <a:ext cx="8599487" cy="461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77" name="Chart" r:id="rId3" imgW="8410725" imgH="4105185" progId="MSGraph.Chart.8">
                  <p:embed followColorScheme="full"/>
                </p:oleObj>
              </mc:Choice>
              <mc:Fallback>
                <p:oleObj name="Chart" r:id="rId3" imgW="8410725" imgH="4105185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256" y="1633550"/>
                        <a:ext cx="8599487" cy="46148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858000" y="6324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95536" y="2996952"/>
            <a:ext cx="762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/>
              <a:t>Age in Years </a:t>
            </a:r>
            <a:endParaRPr lang="en-A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1412875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MEAN RECIPIENT AGE AT LUNG TRANSPLANT 1989 - 2018</a:t>
            </a:r>
            <a:endParaRPr lang="en-AU" sz="3200" dirty="0" smtClean="0"/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4152"/>
              </p:ext>
            </p:extLst>
          </p:nvPr>
        </p:nvGraphicFramePr>
        <p:xfrm>
          <a:off x="468313" y="1165226"/>
          <a:ext cx="8459787" cy="545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300" name="Worksheet" r:id="rId3" imgW="6876998" imgH="5191152" progId="Excel.Sheet.8">
                  <p:embed/>
                </p:oleObj>
              </mc:Choice>
              <mc:Fallback>
                <p:oleObj name="Worksheet" r:id="rId3" imgW="6876998" imgH="5191152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165226"/>
                        <a:ext cx="8459787" cy="54546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Text Box 5"/>
          <p:cNvSpPr txBox="1">
            <a:spLocks noChangeArrowheads="1"/>
          </p:cNvSpPr>
          <p:nvPr/>
        </p:nvSpPr>
        <p:spPr bwMode="auto">
          <a:xfrm>
            <a:off x="7239000" y="6613525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>
                <a:solidFill>
                  <a:schemeClr val="folHlink"/>
                </a:solidFill>
              </a:rPr>
              <a:t>ANZCOTR </a:t>
            </a:r>
            <a:r>
              <a:rPr lang="en-AU" sz="1000" b="1" dirty="0" smtClean="0">
                <a:solidFill>
                  <a:schemeClr val="folHlink"/>
                </a:solidFill>
              </a:rPr>
              <a:t>2018</a:t>
            </a:r>
            <a:endParaRPr lang="en-AU" sz="10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68313" y="1484784"/>
            <a:ext cx="845978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3203848" y="1165225"/>
            <a:ext cx="0" cy="54483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084168" y="1165225"/>
            <a:ext cx="0" cy="54546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064500" cy="1223963"/>
          </a:xfrm>
        </p:spPr>
        <p:txBody>
          <a:bodyPr/>
          <a:lstStyle/>
          <a:p>
            <a:r>
              <a:rPr lang="en-AU" dirty="0" smtClean="0">
                <a:solidFill>
                  <a:srgbClr val="FFFFFF"/>
                </a:solidFill>
              </a:rPr>
              <a:t>Mean Donor Age at Transplant ALL LUNGS  1989 - 2018</a:t>
            </a:r>
            <a:endParaRPr lang="en-AU" dirty="0" smtClean="0"/>
          </a:p>
        </p:txBody>
      </p:sp>
      <p:graphicFrame>
        <p:nvGraphicFramePr>
          <p:cNvPr id="65538" name="Object 1026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70856777"/>
              </p:ext>
            </p:extLst>
          </p:nvPr>
        </p:nvGraphicFramePr>
        <p:xfrm>
          <a:off x="205071" y="1916832"/>
          <a:ext cx="8710329" cy="425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324" name="Chart" r:id="rId4" imgW="7772271" imgH="4114989" progId="MSGraph.Chart.8">
                  <p:embed followColorScheme="full"/>
                </p:oleObj>
              </mc:Choice>
              <mc:Fallback>
                <p:oleObj name="Chart" r:id="rId4" imgW="777227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071" y="1916832"/>
                        <a:ext cx="8710329" cy="42513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0" name="Text Box 1028"/>
          <p:cNvSpPr txBox="1">
            <a:spLocks noChangeArrowheads="1"/>
          </p:cNvSpPr>
          <p:nvPr/>
        </p:nvSpPr>
        <p:spPr bwMode="auto">
          <a:xfrm>
            <a:off x="6858000" y="62484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65541" name="Text Box 1029"/>
          <p:cNvSpPr txBox="1">
            <a:spLocks noChangeArrowheads="1"/>
          </p:cNvSpPr>
          <p:nvPr/>
        </p:nvSpPr>
        <p:spPr bwMode="auto">
          <a:xfrm>
            <a:off x="179388" y="3068638"/>
            <a:ext cx="76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Years of Age</a:t>
            </a:r>
            <a:endParaRPr lang="en-A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981075"/>
          </a:xfrm>
        </p:spPr>
        <p:txBody>
          <a:bodyPr/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ANZ COMBINED WAITING LIST ACTIVITY 2018</a:t>
            </a:r>
            <a:endParaRPr lang="en-AU" sz="2800" dirty="0" smtClean="0"/>
          </a:p>
        </p:txBody>
      </p:sp>
      <p:sp>
        <p:nvSpPr>
          <p:cNvPr id="92163" name="Text Box 6"/>
          <p:cNvSpPr txBox="1">
            <a:spLocks noChangeArrowheads="1"/>
          </p:cNvSpPr>
          <p:nvPr/>
        </p:nvSpPr>
        <p:spPr bwMode="auto">
          <a:xfrm>
            <a:off x="7364413" y="649792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92164" name="Text Box 336"/>
          <p:cNvSpPr txBox="1">
            <a:spLocks noChangeArrowheads="1"/>
          </p:cNvSpPr>
          <p:nvPr/>
        </p:nvSpPr>
        <p:spPr bwMode="auto">
          <a:xfrm>
            <a:off x="365746" y="6539909"/>
            <a:ext cx="65532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dirty="0">
                <a:solidFill>
                  <a:srgbClr val="FFFFFF"/>
                </a:solidFill>
              </a:rPr>
              <a:t>*Contains complete calendar year activity from all Registry Participant Centres. </a:t>
            </a:r>
            <a:r>
              <a:rPr lang="en-AU" sz="800" dirty="0" smtClean="0">
                <a:solidFill>
                  <a:srgbClr val="FFFFFF"/>
                </a:solidFill>
              </a:rPr>
              <a:t>NB  </a:t>
            </a:r>
            <a:r>
              <a:rPr lang="en-AU" sz="800" dirty="0">
                <a:solidFill>
                  <a:srgbClr val="FFFFFF"/>
                </a:solidFill>
              </a:rPr>
              <a:t>lungs column includes heart/lung procedures</a:t>
            </a:r>
            <a:endParaRPr lang="en-US" sz="800" dirty="0">
              <a:solidFill>
                <a:srgbClr val="FFFFFF"/>
              </a:solidFill>
            </a:endParaRPr>
          </a:p>
        </p:txBody>
      </p:sp>
      <p:graphicFrame>
        <p:nvGraphicFramePr>
          <p:cNvPr id="199095" name="Group 248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5598545"/>
              </p:ext>
            </p:extLst>
          </p:nvPr>
        </p:nvGraphicFramePr>
        <p:xfrm>
          <a:off x="179388" y="926426"/>
          <a:ext cx="8353425" cy="5526762"/>
        </p:xfrm>
        <a:graphic>
          <a:graphicData uri="http://schemas.openxmlformats.org/drawingml/2006/table">
            <a:tbl>
              <a:tblPr/>
              <a:tblGrid>
                <a:gridCol w="5110163"/>
                <a:gridCol w="1544637"/>
                <a:gridCol w="1698625"/>
              </a:tblGrid>
              <a:tr h="319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HEARTS TOTAL </a:t>
                      </a:r>
                      <a:endParaRPr kumimoji="0" lang="en-A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LUNGS TOTAL </a:t>
                      </a:r>
                      <a:endParaRPr kumimoji="0" lang="en-A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Active as at 1 January 2018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95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5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29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New Additions during 2018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173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287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9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From on hold to Active from 2017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              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71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29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Removals from Waiting List (Permanent)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W1 - Transplant Performed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141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250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W2 - Patients condition Improved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29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W3 - Too ill, new dev of contraindications etc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4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W4 - Patient declined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29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W5 - Transferred to another interstate list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412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W6 - Died waiting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7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W7-Removed - unspecified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               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6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4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at Year end -  (Active) 31 December 2018</a:t>
                      </a:r>
                      <a:endParaRPr kumimoji="0" lang="en-A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80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103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9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29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 at month end inactive  - (On HOLD) </a:t>
                      </a:r>
                      <a:endParaRPr kumimoji="0" lang="en-A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23" name="Line 2459"/>
          <p:cNvSpPr>
            <a:spLocks noChangeShapeType="1"/>
          </p:cNvSpPr>
          <p:nvPr/>
        </p:nvSpPr>
        <p:spPr bwMode="auto">
          <a:xfrm>
            <a:off x="5364163" y="1268413"/>
            <a:ext cx="3095625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92224" name="Line 2460"/>
          <p:cNvSpPr>
            <a:spLocks noChangeShapeType="1"/>
          </p:cNvSpPr>
          <p:nvPr/>
        </p:nvSpPr>
        <p:spPr bwMode="auto">
          <a:xfrm>
            <a:off x="7019925" y="1268413"/>
            <a:ext cx="0" cy="51847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3" y="70249"/>
            <a:ext cx="9144000" cy="1150938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MEAN DONOR AGE AT TRANSPLANT LUNGS 1989 - 2018</a:t>
            </a:r>
            <a:endParaRPr lang="en-AU" sz="3200" dirty="0" smtClean="0"/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100570"/>
              </p:ext>
            </p:extLst>
          </p:nvPr>
        </p:nvGraphicFramePr>
        <p:xfrm>
          <a:off x="349250" y="1221188"/>
          <a:ext cx="8445500" cy="525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49" name="Worksheet" r:id="rId3" imgW="7162941" imgH="4619511" progId="Excel.Sheet.8">
                  <p:embed/>
                </p:oleObj>
              </mc:Choice>
              <mc:Fallback>
                <p:oleObj name="Worksheet" r:id="rId3" imgW="7162941" imgH="4619511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1221188"/>
                        <a:ext cx="8445500" cy="52558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781800" y="64770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49250" y="1556792"/>
            <a:ext cx="84478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713787" cy="1143000"/>
          </a:xfrm>
        </p:spPr>
        <p:txBody>
          <a:bodyPr/>
          <a:lstStyle/>
          <a:p>
            <a:r>
              <a:rPr lang="en-AU" sz="3600" b="1" dirty="0" smtClean="0">
                <a:solidFill>
                  <a:srgbClr val="FFFF00"/>
                </a:solidFill>
              </a:rPr>
              <a:t>LUNGS  MEAN COLD ISCHEMIC TIME    1989 - 2018</a:t>
            </a:r>
          </a:p>
        </p:txBody>
      </p:sp>
      <p:graphicFrame>
        <p:nvGraphicFramePr>
          <p:cNvPr id="6758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050558257"/>
              </p:ext>
            </p:extLst>
          </p:nvPr>
        </p:nvGraphicFramePr>
        <p:xfrm>
          <a:off x="382695" y="1988840"/>
          <a:ext cx="8534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372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695" y="1988840"/>
                        <a:ext cx="8534400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6781800" y="6324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539552" y="3068960"/>
            <a:ext cx="936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/>
              <a:t>Minutes</a:t>
            </a:r>
            <a:endParaRPr lang="en-A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-113271"/>
            <a:ext cx="9144000" cy="1008063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LUNGS - MEAN COLD ISCHEMIC TIME(mins) 1989 - 2018</a:t>
            </a:r>
            <a:endParaRPr lang="en-AU" sz="2400" dirty="0" smtClean="0"/>
          </a:p>
        </p:txBody>
      </p:sp>
      <p:graphicFrame>
        <p:nvGraphicFramePr>
          <p:cNvPr id="68610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641689"/>
              </p:ext>
            </p:extLst>
          </p:nvPr>
        </p:nvGraphicFramePr>
        <p:xfrm>
          <a:off x="550863" y="692150"/>
          <a:ext cx="8420100" cy="583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97" name="Worksheet" r:id="rId3" imgW="6077039" imgH="4581427" progId="Excel.Sheet.8">
                  <p:embed/>
                </p:oleObj>
              </mc:Choice>
              <mc:Fallback>
                <p:oleObj name="Worksheet" r:id="rId3" imgW="6077039" imgH="4581427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692150"/>
                        <a:ext cx="8420100" cy="58324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2" name="Text Box 1028"/>
          <p:cNvSpPr txBox="1">
            <a:spLocks noChangeArrowheads="1"/>
          </p:cNvSpPr>
          <p:nvPr/>
        </p:nvSpPr>
        <p:spPr bwMode="auto">
          <a:xfrm>
            <a:off x="7162800" y="6524625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403648" y="1052736"/>
            <a:ext cx="0" cy="54718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3995936" y="1052736"/>
            <a:ext cx="0" cy="5439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516216" y="1052736"/>
            <a:ext cx="0" cy="54718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50863" y="1052736"/>
            <a:ext cx="842506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558088" cy="1150938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Recipient Gender % Lung Transplants 1986 - 2018</a:t>
            </a:r>
            <a:endParaRPr lang="en-AU" dirty="0" smtClean="0"/>
          </a:p>
        </p:txBody>
      </p:sp>
      <p:graphicFrame>
        <p:nvGraphicFramePr>
          <p:cNvPr id="69634" name="Object 2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916774446"/>
              </p:ext>
            </p:extLst>
          </p:nvPr>
        </p:nvGraphicFramePr>
        <p:xfrm>
          <a:off x="430213" y="1855788"/>
          <a:ext cx="8458200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417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3" y="1855788"/>
                        <a:ext cx="8458200" cy="43926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430933" y="306896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600" dirty="0"/>
              <a:t>%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7010400" y="62484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2954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Recipient Gender  Lung Transplants 1986 - 2018</a:t>
            </a:r>
            <a:endParaRPr lang="en-AU" dirty="0" smtClean="0"/>
          </a:p>
        </p:txBody>
      </p:sp>
      <p:graphicFrame>
        <p:nvGraphicFramePr>
          <p:cNvPr id="7065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417858"/>
              </p:ext>
            </p:extLst>
          </p:nvPr>
        </p:nvGraphicFramePr>
        <p:xfrm>
          <a:off x="723900" y="2151063"/>
          <a:ext cx="7848600" cy="321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443" name="Worksheet" r:id="rId3" imgW="4248292" imgH="1305047" progId="Excel.Sheet.8">
                  <p:embed/>
                </p:oleObj>
              </mc:Choice>
              <mc:Fallback>
                <p:oleObj name="Worksheet" r:id="rId3" imgW="4248292" imgH="1305047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2151063"/>
                        <a:ext cx="7848600" cy="3214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60" name="Text Box 2"/>
          <p:cNvSpPr txBox="1">
            <a:spLocks noChangeArrowheads="1"/>
          </p:cNvSpPr>
          <p:nvPr/>
        </p:nvSpPr>
        <p:spPr bwMode="auto">
          <a:xfrm>
            <a:off x="6372225" y="6092825"/>
            <a:ext cx="187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US" sz="1400" b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29698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ALL LUNG TRANSPLANTS 1986 - 2018</a:t>
            </a:r>
            <a:endParaRPr lang="en-AU" sz="3600" dirty="0" smtClean="0"/>
          </a:p>
        </p:txBody>
      </p:sp>
      <p:graphicFrame>
        <p:nvGraphicFramePr>
          <p:cNvPr id="7270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970171698"/>
              </p:ext>
            </p:extLst>
          </p:nvPr>
        </p:nvGraphicFramePr>
        <p:xfrm>
          <a:off x="338138" y="1619250"/>
          <a:ext cx="8661400" cy="448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3" name="Chart" r:id="rId3" imgW="7953444" imgH="4114989" progId="MSGraph.Chart.8">
                  <p:embed followColorScheme="full"/>
                </p:oleObj>
              </mc:Choice>
              <mc:Fallback>
                <p:oleObj name="Chart" r:id="rId3" imgW="7953444" imgH="4114989" progId="MSGraph.Chart.8">
                  <p:embed followColorScheme="full"/>
                  <p:pic>
                    <p:nvPicPr>
                      <p:cNvPr id="0" name="Picture 39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8" y="1619250"/>
                        <a:ext cx="8661400" cy="44815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600200" y="5661025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250825" y="3284538"/>
            <a:ext cx="10810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/>
              <a:t>Percent Survival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6705600" y="63246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72711" name="Text Box 2"/>
          <p:cNvSpPr txBox="1">
            <a:spLocks noChangeArrowheads="1"/>
          </p:cNvSpPr>
          <p:nvPr/>
        </p:nvSpPr>
        <p:spPr bwMode="auto">
          <a:xfrm>
            <a:off x="5940425" y="2708275"/>
            <a:ext cx="1223963" cy="44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SL v HL   p&lt;0.005</a:t>
            </a:r>
          </a:p>
          <a:p>
            <a:pPr>
              <a:spcBef>
                <a:spcPct val="50000"/>
              </a:spcBef>
            </a:pPr>
            <a:r>
              <a:rPr lang="en-AU"/>
              <a:t>SL v BL   p&lt;0.005</a:t>
            </a:r>
            <a:endParaRPr lang="en-US"/>
          </a:p>
        </p:txBody>
      </p:sp>
      <p:sp>
        <p:nvSpPr>
          <p:cNvPr id="72712" name="TextBox 8"/>
          <p:cNvSpPr txBox="1">
            <a:spLocks noChangeArrowheads="1"/>
          </p:cNvSpPr>
          <p:nvPr/>
        </p:nvSpPr>
        <p:spPr bwMode="auto">
          <a:xfrm>
            <a:off x="468313" y="6381750"/>
            <a:ext cx="41751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214021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ACTUARIAL SURVIVAL</a:t>
            </a:r>
            <a:r>
              <a:rPr lang="en-AU" sz="3600" dirty="0" smtClean="0">
                <a:solidFill>
                  <a:srgbClr val="FFFF00"/>
                </a:solidFill>
              </a:rPr>
              <a:t>      ALL LUNGS 1986 - 2018</a:t>
            </a:r>
            <a:endParaRPr lang="en-AU" sz="3600" dirty="0" smtClean="0"/>
          </a:p>
        </p:txBody>
      </p:sp>
      <p:graphicFrame>
        <p:nvGraphicFramePr>
          <p:cNvPr id="716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042443"/>
              </p:ext>
            </p:extLst>
          </p:nvPr>
        </p:nvGraphicFramePr>
        <p:xfrm>
          <a:off x="827088" y="1412875"/>
          <a:ext cx="7848600" cy="514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72" name="Worksheet" r:id="rId3" imgW="5200678" imgH="5191152" progId="Excel.Sheet.8">
                  <p:embed/>
                </p:oleObj>
              </mc:Choice>
              <mc:Fallback>
                <p:oleObj name="Worksheet" r:id="rId3" imgW="5200678" imgH="5191152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412875"/>
                        <a:ext cx="7848600" cy="5140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7193596" y="6553200"/>
            <a:ext cx="19812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>
                <a:solidFill>
                  <a:schemeClr val="folHlink"/>
                </a:solidFill>
              </a:rPr>
              <a:t>ANZCOTR </a:t>
            </a:r>
            <a:r>
              <a:rPr lang="en-AU" sz="1100" b="1" dirty="0" smtClean="0">
                <a:solidFill>
                  <a:schemeClr val="folHlink"/>
                </a:solidFill>
              </a:rPr>
              <a:t>2018</a:t>
            </a:r>
            <a:endParaRPr lang="en-AU" sz="11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827088" y="1700808"/>
            <a:ext cx="78488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619672" y="1412777"/>
            <a:ext cx="0" cy="51435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3851920" y="1412777"/>
            <a:ext cx="0" cy="51435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228184" y="1592263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/>
          <p:nvPr/>
        </p:nvCxnSpPr>
        <p:spPr bwMode="auto">
          <a:xfrm>
            <a:off x="6300192" y="1412777"/>
            <a:ext cx="0" cy="51404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640762" cy="1295400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ACTUARIAL SURVIVAL  LUNG DCD  DONORS v  DBD DONORS </a:t>
            </a:r>
            <a:r>
              <a:rPr lang="en-AU" sz="2800" dirty="0" smtClean="0">
                <a:solidFill>
                  <a:srgbClr val="FFFF00"/>
                </a:solidFill>
              </a:rPr>
              <a:t>v X VIVO 2006 </a:t>
            </a:r>
            <a:r>
              <a:rPr lang="en-AU" sz="2800" dirty="0" smtClean="0">
                <a:solidFill>
                  <a:srgbClr val="FFFF00"/>
                </a:solidFill>
              </a:rPr>
              <a:t>- 2018</a:t>
            </a:r>
            <a:endParaRPr lang="en-AU" sz="2800" dirty="0" smtClean="0"/>
          </a:p>
        </p:txBody>
      </p:sp>
      <p:graphicFrame>
        <p:nvGraphicFramePr>
          <p:cNvPr id="73730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294261570"/>
              </p:ext>
            </p:extLst>
          </p:nvPr>
        </p:nvGraphicFramePr>
        <p:xfrm>
          <a:off x="323850" y="1557338"/>
          <a:ext cx="8640763" cy="453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20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557338"/>
                        <a:ext cx="8640763" cy="45386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259632" y="558924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/>
              <a:t>Year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73735" name="Text Box 2"/>
          <p:cNvSpPr txBox="1">
            <a:spLocks noChangeArrowheads="1"/>
          </p:cNvSpPr>
          <p:nvPr/>
        </p:nvSpPr>
        <p:spPr bwMode="auto">
          <a:xfrm>
            <a:off x="6084888" y="3357563"/>
            <a:ext cx="647700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dirty="0" smtClean="0"/>
              <a:t>p=ns</a:t>
            </a:r>
            <a:endParaRPr lang="en-US" dirty="0"/>
          </a:p>
        </p:txBody>
      </p:sp>
      <p:sp>
        <p:nvSpPr>
          <p:cNvPr id="73736" name="TextBox 7"/>
          <p:cNvSpPr txBox="1">
            <a:spLocks noChangeArrowheads="1"/>
          </p:cNvSpPr>
          <p:nvPr/>
        </p:nvSpPr>
        <p:spPr bwMode="auto">
          <a:xfrm>
            <a:off x="539750" y="6381750"/>
            <a:ext cx="41767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>
                <a:solidFill>
                  <a:srgbClr val="FFFFFF"/>
                </a:solidFill>
              </a:rPr>
              <a:t>Survival 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69325" cy="1439862"/>
          </a:xfrm>
        </p:spPr>
        <p:txBody>
          <a:bodyPr/>
          <a:lstStyle/>
          <a:p>
            <a:r>
              <a:rPr lang="en-AU" sz="3200" b="1" dirty="0" smtClean="0">
                <a:solidFill>
                  <a:srgbClr val="FFFF00"/>
                </a:solidFill>
              </a:rPr>
              <a:t>ACTUARIAL SURVIVAL  DCD DONORS v DBD DONORS </a:t>
            </a:r>
            <a:r>
              <a:rPr lang="en-AU" sz="3200" b="1" dirty="0" smtClean="0">
                <a:solidFill>
                  <a:srgbClr val="FFFF00"/>
                </a:solidFill>
              </a:rPr>
              <a:t>v X VIVO 2006 </a:t>
            </a:r>
            <a:r>
              <a:rPr lang="en-AU" sz="3200" b="1" dirty="0" smtClean="0">
                <a:solidFill>
                  <a:srgbClr val="FFFF00"/>
                </a:solidFill>
              </a:rPr>
              <a:t>- 2018</a:t>
            </a:r>
            <a:endParaRPr lang="en-AU" sz="3200" b="1" dirty="0" smtClean="0"/>
          </a:p>
        </p:txBody>
      </p:sp>
      <p:graphicFrame>
        <p:nvGraphicFramePr>
          <p:cNvPr id="7475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741128"/>
              </p:ext>
            </p:extLst>
          </p:nvPr>
        </p:nvGraphicFramePr>
        <p:xfrm>
          <a:off x="539553" y="1625600"/>
          <a:ext cx="8208912" cy="407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544" name="Worksheet" r:id="rId3" imgW="5171932" imgH="2504890" progId="Excel.Sheet.8">
                  <p:embed/>
                </p:oleObj>
              </mc:Choice>
              <mc:Fallback>
                <p:oleObj name="Worksheet" r:id="rId3" imgW="5171932" imgH="2504890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3" y="1625600"/>
                        <a:ext cx="8208912" cy="40735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7205638" y="630932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539553" y="1988840"/>
            <a:ext cx="82089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331640" y="1625340"/>
            <a:ext cx="0" cy="40737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3851920" y="1625340"/>
            <a:ext cx="0" cy="40737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588224" y="1625340"/>
            <a:ext cx="0" cy="40737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964613" cy="1419225"/>
          </a:xfrm>
        </p:spPr>
        <p:txBody>
          <a:bodyPr/>
          <a:lstStyle/>
          <a:p>
            <a:r>
              <a:rPr lang="en-AU" sz="3200" dirty="0" smtClean="0">
                <a:solidFill>
                  <a:srgbClr val="FFFF00"/>
                </a:solidFill>
              </a:rPr>
              <a:t>ACTUARIAL SURVIVAL BILATERAL LUNG   PERIOD COMPARISON 1992 – 2018</a:t>
            </a:r>
            <a:endParaRPr lang="en-AU" sz="3200" dirty="0" smtClean="0"/>
          </a:p>
        </p:txBody>
      </p:sp>
      <p:graphicFrame>
        <p:nvGraphicFramePr>
          <p:cNvPr id="21506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367303439"/>
              </p:ext>
            </p:extLst>
          </p:nvPr>
        </p:nvGraphicFramePr>
        <p:xfrm>
          <a:off x="304800" y="1981200"/>
          <a:ext cx="86106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072" name="Chart" r:id="rId3" imgW="8610431" imgH="4114989" progId="MSGraph.Chart.8">
                  <p:embed followColorScheme="full"/>
                </p:oleObj>
              </mc:Choice>
              <mc:Fallback>
                <p:oleObj name="Chart" r:id="rId3" imgW="8610431" imgH="4114989" progId="MSGraph.Chart.8">
                  <p:embed followColorScheme="full"/>
                  <p:pic>
                    <p:nvPicPr>
                      <p:cNvPr id="0" name="Object 39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8610600" cy="41148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239000" y="63246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3850" y="2997200"/>
            <a:ext cx="7921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Percent Survival</a:t>
            </a:r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539750" y="6308725"/>
            <a:ext cx="4176713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>
                <a:solidFill>
                  <a:srgbClr val="FFFFFF"/>
                </a:solidFill>
              </a:rPr>
              <a:t>Survival 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-324544" y="260648"/>
            <a:ext cx="9829800" cy="1143000"/>
          </a:xfrm>
        </p:spPr>
        <p:txBody>
          <a:bodyPr/>
          <a:lstStyle/>
          <a:p>
            <a:r>
              <a:rPr lang="en-AU" sz="2400" b="1" dirty="0" smtClean="0">
                <a:solidFill>
                  <a:srgbClr val="FFFF00"/>
                </a:solidFill>
              </a:rPr>
              <a:t>MEAN WAIT TIME IN DAYS TO TRANSPLANT BY        TRANSPLANT TYPE BY RECIPIENT ABO TYPE 2018 v All</a:t>
            </a:r>
            <a:endParaRPr lang="en-AU" sz="2400" dirty="0" smtClean="0">
              <a:solidFill>
                <a:srgbClr val="FFFF00"/>
              </a:solidFill>
            </a:endParaRPr>
          </a:p>
        </p:txBody>
      </p:sp>
      <p:graphicFrame>
        <p:nvGraphicFramePr>
          <p:cNvPr id="8194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10558"/>
              </p:ext>
            </p:extLst>
          </p:nvPr>
        </p:nvGraphicFramePr>
        <p:xfrm>
          <a:off x="708025" y="1446213"/>
          <a:ext cx="7916863" cy="5033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87" name="Worksheet" r:id="rId4" imgW="6400805" imgH="2714543" progId="Excel.Sheet.8">
                  <p:embed/>
                </p:oleObj>
              </mc:Choice>
              <mc:Fallback>
                <p:oleObj name="Worksheet" r:id="rId4" imgW="6400805" imgH="2714543" progId="Excel.Sheet.8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025" y="1446213"/>
                        <a:ext cx="7916863" cy="503366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Text Box 1030"/>
          <p:cNvSpPr txBox="1">
            <a:spLocks noChangeArrowheads="1"/>
          </p:cNvSpPr>
          <p:nvPr/>
        </p:nvSpPr>
        <p:spPr bwMode="auto">
          <a:xfrm>
            <a:off x="7162800" y="6479878"/>
            <a:ext cx="1981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31824" y="2348880"/>
            <a:ext cx="7916366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79946" y="3356992"/>
            <a:ext cx="795761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679947" y="4437112"/>
            <a:ext cx="7957616" cy="82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491880" y="1446213"/>
            <a:ext cx="0" cy="50336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4810473" y="1446213"/>
            <a:ext cx="33810" cy="50336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6084168" y="1446213"/>
            <a:ext cx="0" cy="49911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308304" y="1446213"/>
            <a:ext cx="0" cy="50336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631824" y="5445224"/>
            <a:ext cx="7964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28600"/>
            <a:ext cx="8640960" cy="1066800"/>
          </a:xfrm>
        </p:spPr>
        <p:txBody>
          <a:bodyPr/>
          <a:lstStyle/>
          <a:p>
            <a:pPr>
              <a:defRPr/>
            </a:pPr>
            <a:r>
              <a:rPr lang="en-AU" sz="3600" b="1" dirty="0" smtClean="0">
                <a:solidFill>
                  <a:srgbClr val="FFFF00"/>
                </a:solidFill>
                <a:latin typeface="+mn-lt"/>
              </a:rPr>
              <a:t>ACTUARIAL SURVIVAL RECIPIENT AGE   ALL LUNGS* 1986 - 2018</a:t>
            </a:r>
            <a:endParaRPr lang="en-AU" sz="3600" dirty="0" smtClean="0"/>
          </a:p>
        </p:txBody>
      </p:sp>
      <p:graphicFrame>
        <p:nvGraphicFramePr>
          <p:cNvPr id="296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110623"/>
              </p:ext>
            </p:extLst>
          </p:nvPr>
        </p:nvGraphicFramePr>
        <p:xfrm>
          <a:off x="827088" y="1284288"/>
          <a:ext cx="7900987" cy="5169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0" name="Worksheet" r:id="rId3" imgW="6114862" imgH="5191152" progId="Excel.Sheet.8">
                  <p:embed/>
                </p:oleObj>
              </mc:Choice>
              <mc:Fallback>
                <p:oleObj name="Worksheet" r:id="rId3" imgW="6114862" imgH="5191152" progId="Excel.Sheet.8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284288"/>
                        <a:ext cx="7900987" cy="516904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391400" y="6481936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827088" y="6562238"/>
            <a:ext cx="6172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800" dirty="0" smtClean="0">
                <a:solidFill>
                  <a:srgbClr val="FFFFFF"/>
                </a:solidFill>
              </a:rPr>
              <a:t>* Single, Bilateral and Heart Lung procedures all combined   </a:t>
            </a:r>
            <a:endParaRPr lang="en-AU" sz="800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831422" y="1628800"/>
            <a:ext cx="760137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75656" y="1295400"/>
            <a:ext cx="0" cy="51865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843808" y="1284288"/>
            <a:ext cx="0" cy="5169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4265966" y="1280789"/>
            <a:ext cx="36004" cy="51634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724128" y="1295400"/>
            <a:ext cx="0" cy="51523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7391400" y="1295400"/>
            <a:ext cx="0" cy="51865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RECIPIENT AGE   ALL LUNGS 1984 - 2018</a:t>
            </a:r>
            <a:endParaRPr lang="en-AU" sz="3600" dirty="0" smtClean="0"/>
          </a:p>
        </p:txBody>
      </p:sp>
      <p:graphicFrame>
        <p:nvGraphicFramePr>
          <p:cNvPr id="30722" name="Object 1031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71739897"/>
              </p:ext>
            </p:extLst>
          </p:nvPr>
        </p:nvGraphicFramePr>
        <p:xfrm>
          <a:off x="307975" y="2001838"/>
          <a:ext cx="8305800" cy="409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73" name="Chart" r:id="rId3" imgW="8315411" imgH="4095758" progId="MSGraph.Chart.8">
                  <p:embed followColorScheme="full"/>
                </p:oleObj>
              </mc:Choice>
              <mc:Fallback>
                <p:oleObj name="Chart" r:id="rId3" imgW="8315411" imgH="4095758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" y="2001838"/>
                        <a:ext cx="8305800" cy="40909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4" name="Text Box 1028"/>
          <p:cNvSpPr txBox="1">
            <a:spLocks noChangeArrowheads="1"/>
          </p:cNvSpPr>
          <p:nvPr/>
        </p:nvSpPr>
        <p:spPr bwMode="auto">
          <a:xfrm>
            <a:off x="1066800" y="55626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30725" name="Text Box 1029"/>
          <p:cNvSpPr txBox="1">
            <a:spLocks noChangeArrowheads="1"/>
          </p:cNvSpPr>
          <p:nvPr/>
        </p:nvSpPr>
        <p:spPr bwMode="auto">
          <a:xfrm>
            <a:off x="395288" y="4076700"/>
            <a:ext cx="792336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  <a:endParaRPr lang="en-AU" sz="1000" dirty="0"/>
          </a:p>
        </p:txBody>
      </p:sp>
      <p:sp>
        <p:nvSpPr>
          <p:cNvPr id="30726" name="Text Box 1030"/>
          <p:cNvSpPr txBox="1">
            <a:spLocks noChangeArrowheads="1"/>
          </p:cNvSpPr>
          <p:nvPr/>
        </p:nvSpPr>
        <p:spPr bwMode="auto">
          <a:xfrm>
            <a:off x="71628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30727" name="Text Box 1031"/>
          <p:cNvSpPr txBox="1">
            <a:spLocks noChangeArrowheads="1"/>
          </p:cNvSpPr>
          <p:nvPr/>
        </p:nvSpPr>
        <p:spPr bwMode="auto">
          <a:xfrm>
            <a:off x="762000" y="6324601"/>
            <a:ext cx="594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AU" sz="800" dirty="0">
              <a:solidFill>
                <a:srgbClr val="FFFFFF"/>
              </a:solidFill>
            </a:endParaRPr>
          </a:p>
          <a:p>
            <a:pPr>
              <a:spcBef>
                <a:spcPct val="50000"/>
              </a:spcBef>
            </a:pPr>
            <a:r>
              <a:rPr lang="en-AU" sz="800" dirty="0">
                <a:solidFill>
                  <a:srgbClr val="FFFFFF"/>
                </a:solidFill>
              </a:rPr>
              <a:t>Survival by Cutler-</a:t>
            </a:r>
            <a:r>
              <a:rPr lang="en-AU" sz="800" dirty="0" err="1">
                <a:solidFill>
                  <a:srgbClr val="FFFFFF"/>
                </a:solidFill>
              </a:rPr>
              <a:t>Ederer</a:t>
            </a:r>
            <a:r>
              <a:rPr lang="en-AU" sz="800" dirty="0">
                <a:solidFill>
                  <a:srgbClr val="FFFFFF"/>
                </a:solidFill>
              </a:rPr>
              <a:t> life tables, comparisons by log rank Cox-Mantel</a:t>
            </a:r>
          </a:p>
          <a:p>
            <a:pPr>
              <a:spcBef>
                <a:spcPct val="50000"/>
              </a:spcBef>
            </a:pPr>
            <a:endParaRPr lang="en-AU" sz="800" dirty="0"/>
          </a:p>
        </p:txBody>
      </p:sp>
      <p:sp>
        <p:nvSpPr>
          <p:cNvPr id="30728" name="Text Box 1030"/>
          <p:cNvSpPr txBox="1">
            <a:spLocks noChangeArrowheads="1"/>
          </p:cNvSpPr>
          <p:nvPr/>
        </p:nvSpPr>
        <p:spPr bwMode="auto">
          <a:xfrm>
            <a:off x="5940152" y="2420889"/>
            <a:ext cx="1727795" cy="9925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AU" dirty="0" smtClean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/>
              <a:t>17-39 v 50-59    p = &lt;0.00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/>
              <a:t>17-39 v &gt; 60+    p = &lt;0.005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/>
              <a:t>17-39 v 40-49    p = 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/>
              <a:t>40-49 v 50-59    p = 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AU" dirty="0" smtClean="0"/>
              <a:t>60+ v 40-49       p  = &lt;0.05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DONOR AGE   ALL LUNGS 1986 - 2018</a:t>
            </a:r>
            <a:endParaRPr lang="en-AU" sz="3600" dirty="0" smtClean="0"/>
          </a:p>
        </p:txBody>
      </p:sp>
      <p:graphicFrame>
        <p:nvGraphicFramePr>
          <p:cNvPr id="7577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137281145"/>
              </p:ext>
            </p:extLst>
          </p:nvPr>
        </p:nvGraphicFramePr>
        <p:xfrm>
          <a:off x="635000" y="1981200"/>
          <a:ext cx="8061325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649" name="Chart" r:id="rId3" imgW="8086581" imgH="4124415" progId="MSGraph.Chart.8">
                  <p:embed followColorScheme="full"/>
                </p:oleObj>
              </mc:Choice>
              <mc:Fallback>
                <p:oleObj name="Chart" r:id="rId3" imgW="8086581" imgH="4124415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0" y="1981200"/>
                        <a:ext cx="8061325" cy="41116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447800" y="5589588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  <a:endParaRPr lang="en-AU" sz="1400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600952" y="2997200"/>
            <a:ext cx="11287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100" b="1" dirty="0"/>
              <a:t>Percent Survival</a:t>
            </a:r>
            <a:endParaRPr lang="en-AU" sz="1100" dirty="0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73152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75783" name="Text Box 2"/>
          <p:cNvSpPr txBox="1">
            <a:spLocks noChangeArrowheads="1"/>
          </p:cNvSpPr>
          <p:nvPr/>
        </p:nvSpPr>
        <p:spPr bwMode="auto">
          <a:xfrm>
            <a:off x="6227763" y="2997200"/>
            <a:ext cx="1873250" cy="442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0-16 yrs vs 40-49yrs    p&lt;0.05</a:t>
            </a:r>
          </a:p>
          <a:p>
            <a:pPr>
              <a:spcBef>
                <a:spcPct val="50000"/>
              </a:spcBef>
            </a:pPr>
            <a:r>
              <a:rPr lang="en-AU"/>
              <a:t>17-39yrs vs 40-49yrs   p&lt;0.05</a:t>
            </a:r>
            <a:endParaRPr lang="en-US"/>
          </a:p>
        </p:txBody>
      </p:sp>
      <p:sp>
        <p:nvSpPr>
          <p:cNvPr id="75784" name="TextBox 7"/>
          <p:cNvSpPr txBox="1">
            <a:spLocks noChangeArrowheads="1"/>
          </p:cNvSpPr>
          <p:nvPr/>
        </p:nvSpPr>
        <p:spPr bwMode="auto">
          <a:xfrm>
            <a:off x="611188" y="6308725"/>
            <a:ext cx="41052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8636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DONOR AGE ALL LUNGS 1986 – 2018</a:t>
            </a:r>
            <a:endParaRPr lang="en-AU" sz="3600" dirty="0" smtClean="0"/>
          </a:p>
        </p:txBody>
      </p:sp>
      <p:graphicFrame>
        <p:nvGraphicFramePr>
          <p:cNvPr id="7680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440466"/>
              </p:ext>
            </p:extLst>
          </p:nvPr>
        </p:nvGraphicFramePr>
        <p:xfrm>
          <a:off x="576263" y="1390650"/>
          <a:ext cx="8058150" cy="493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96" name="Worksheet" r:id="rId3" imgW="5629214" imgH="5191152" progId="Excel.Sheet.8">
                  <p:embed/>
                </p:oleObj>
              </mc:Choice>
              <mc:Fallback>
                <p:oleObj name="Worksheet" r:id="rId3" imgW="5629214" imgH="5191152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1390650"/>
                        <a:ext cx="8058150" cy="49339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7239000" y="63246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403648" y="1412776"/>
            <a:ext cx="0" cy="49118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575937" y="1700808"/>
            <a:ext cx="80581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ISCHEMIC TIME   ALL LUNGS 1986 - 2018</a:t>
            </a:r>
            <a:endParaRPr lang="en-AU" sz="3600" dirty="0" smtClean="0"/>
          </a:p>
        </p:txBody>
      </p:sp>
      <p:graphicFrame>
        <p:nvGraphicFramePr>
          <p:cNvPr id="78850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440623297"/>
              </p:ext>
            </p:extLst>
          </p:nvPr>
        </p:nvGraphicFramePr>
        <p:xfrm>
          <a:off x="304800" y="1752600"/>
          <a:ext cx="8534400" cy="4440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641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8534400" cy="4440059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447800" y="55626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95536" y="3500438"/>
            <a:ext cx="9001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 dirty="0"/>
              <a:t>Percent Survival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7086600" y="6324600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78855" name="Text Box 2"/>
          <p:cNvSpPr txBox="1">
            <a:spLocks noChangeArrowheads="1"/>
          </p:cNvSpPr>
          <p:nvPr/>
        </p:nvSpPr>
        <p:spPr bwMode="auto">
          <a:xfrm>
            <a:off x="6372225" y="3500438"/>
            <a:ext cx="504825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78856" name="TextBox 7"/>
          <p:cNvSpPr txBox="1">
            <a:spLocks noChangeArrowheads="1"/>
          </p:cNvSpPr>
          <p:nvPr/>
        </p:nvSpPr>
        <p:spPr bwMode="auto">
          <a:xfrm>
            <a:off x="611188" y="6381750"/>
            <a:ext cx="4176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>
                <a:solidFill>
                  <a:srgbClr val="FFFFFF"/>
                </a:solidFill>
              </a:rPr>
              <a:t>Survival by Cutler-Ederer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0350"/>
            <a:ext cx="8382000" cy="1081088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ISCHEMIC TIME  ALL LUNGS 1986 - 2018</a:t>
            </a:r>
            <a:endParaRPr lang="en-AU" sz="3600" dirty="0" smtClean="0"/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900858"/>
              </p:ext>
            </p:extLst>
          </p:nvPr>
        </p:nvGraphicFramePr>
        <p:xfrm>
          <a:off x="755650" y="1412875"/>
          <a:ext cx="7354888" cy="4968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617" name="Worksheet" r:id="rId3" imgW="5524444" imgH="5191152" progId="Excel.Sheet.8">
                  <p:embed/>
                </p:oleObj>
              </mc:Choice>
              <mc:Fallback>
                <p:oleObj name="Worksheet" r:id="rId3" imgW="5524444" imgH="5191152" progId="Excel.Sheet.8">
                  <p:embed/>
                  <p:pic>
                    <p:nvPicPr>
                      <p:cNvPr id="0" name="Picture 3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412875"/>
                        <a:ext cx="7354888" cy="496845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596336" y="6427113"/>
            <a:ext cx="13214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 b="1" dirty="0">
                <a:solidFill>
                  <a:schemeClr val="folHlink"/>
                </a:solidFill>
              </a:rPr>
              <a:t>ANZCOTR </a:t>
            </a:r>
            <a:r>
              <a:rPr lang="en-AU" sz="1200" b="1" dirty="0" smtClean="0">
                <a:solidFill>
                  <a:schemeClr val="folHlink"/>
                </a:solidFill>
              </a:rPr>
              <a:t>2018</a:t>
            </a:r>
            <a:endParaRPr lang="en-AU" sz="12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55650" y="1700808"/>
            <a:ext cx="73448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403648" y="1412875"/>
            <a:ext cx="0" cy="49684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989887" cy="1295400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CROSSMATCH* LUNGS 1986 - 2018</a:t>
            </a:r>
            <a:endParaRPr lang="en-AU" sz="3600" dirty="0" smtClean="0"/>
          </a:p>
        </p:txBody>
      </p:sp>
      <p:graphicFrame>
        <p:nvGraphicFramePr>
          <p:cNvPr id="8089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805058302"/>
              </p:ext>
            </p:extLst>
          </p:nvPr>
        </p:nvGraphicFramePr>
        <p:xfrm>
          <a:off x="323850" y="1557338"/>
          <a:ext cx="8640763" cy="453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992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557338"/>
                        <a:ext cx="8640763" cy="45386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676400" y="548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6084888" y="3357563"/>
            <a:ext cx="503237" cy="238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/>
              <a:t>p=ns</a:t>
            </a:r>
            <a:endParaRPr lang="en-US"/>
          </a:p>
        </p:txBody>
      </p:sp>
      <p:sp>
        <p:nvSpPr>
          <p:cNvPr id="80904" name="TextBox 7"/>
          <p:cNvSpPr txBox="1">
            <a:spLocks noChangeArrowheads="1"/>
          </p:cNvSpPr>
          <p:nvPr/>
        </p:nvSpPr>
        <p:spPr bwMode="auto">
          <a:xfrm>
            <a:off x="384590" y="6368534"/>
            <a:ext cx="41036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*B and T cell combined</a:t>
            </a:r>
          </a:p>
          <a:p>
            <a:r>
              <a:rPr lang="en-AU" dirty="0" smtClean="0">
                <a:solidFill>
                  <a:srgbClr val="FFFFFF"/>
                </a:solidFill>
              </a:rPr>
              <a:t>Survival </a:t>
            </a:r>
            <a:r>
              <a:rPr lang="en-AU" dirty="0">
                <a:solidFill>
                  <a:srgbClr val="FFFFFF"/>
                </a:solidFill>
              </a:rPr>
              <a:t>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  <p:extLst>
      <p:ext uri="{BB962C8B-B14F-4D97-AF65-F5344CB8AC3E}">
        <p14:creationId xmlns:p14="http://schemas.microsoft.com/office/powerpoint/2010/main" val="259395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69325" cy="1412875"/>
          </a:xfrm>
        </p:spPr>
        <p:txBody>
          <a:bodyPr/>
          <a:lstStyle/>
          <a:p>
            <a:r>
              <a:rPr lang="en-AU" sz="3600" dirty="0" smtClean="0">
                <a:solidFill>
                  <a:srgbClr val="FFFF00"/>
                </a:solidFill>
              </a:rPr>
              <a:t>ACTUARIAL SURVIVAL CROSSMATCH ALL LUNGS 1986 - 2018</a:t>
            </a:r>
            <a:endParaRPr lang="en-AU" sz="3600" dirty="0" smtClean="0"/>
          </a:p>
        </p:txBody>
      </p:sp>
      <p:graphicFrame>
        <p:nvGraphicFramePr>
          <p:cNvPr id="798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103643"/>
              </p:ext>
            </p:extLst>
          </p:nvPr>
        </p:nvGraphicFramePr>
        <p:xfrm>
          <a:off x="1116013" y="1412875"/>
          <a:ext cx="6335712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661" name="Worksheet" r:id="rId3" imgW="3800466" imgH="4886478" progId="Excel.Sheet.8">
                  <p:embed/>
                </p:oleObj>
              </mc:Choice>
              <mc:Fallback>
                <p:oleObj name="Worksheet" r:id="rId3" imgW="3800466" imgH="4886478" progId="Excel.Sheet.8">
                  <p:embed/>
                  <p:pic>
                    <p:nvPicPr>
                      <p:cNvPr id="0" name="Picture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412875"/>
                        <a:ext cx="6335712" cy="49879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934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116013" y="1700808"/>
            <a:ext cx="63367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2195736" y="1412875"/>
            <a:ext cx="0" cy="49879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4788024" y="1412875"/>
            <a:ext cx="0" cy="49879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913"/>
            <a:ext cx="8785101" cy="1295400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ACTUARIAL SURVIVAL GT 365 DAY POSTOP * SURVIVAL v ALL LUNGS 1986 - 2018</a:t>
            </a:r>
            <a:endParaRPr lang="en-AU" sz="2800" dirty="0" smtClean="0"/>
          </a:p>
        </p:txBody>
      </p:sp>
      <p:graphicFrame>
        <p:nvGraphicFramePr>
          <p:cNvPr id="80898" name="Object 3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3727658"/>
              </p:ext>
            </p:extLst>
          </p:nvPr>
        </p:nvGraphicFramePr>
        <p:xfrm>
          <a:off x="323850" y="1482626"/>
          <a:ext cx="8640763" cy="453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689" name="Chart" r:id="rId3" imgW="7772271" imgH="4114989" progId="MSGraph.Chart.8">
                  <p:embed followColorScheme="full"/>
                </p:oleObj>
              </mc:Choice>
              <mc:Fallback>
                <p:oleObj name="Chart" r:id="rId3" imgW="7772271" imgH="4114989" progId="MSGraph.Chart.8">
                  <p:embed followColorScheme="full"/>
                  <p:pic>
                    <p:nvPicPr>
                      <p:cNvPr id="0" name="Picture 39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482626"/>
                        <a:ext cx="8640763" cy="45386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676400" y="548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/>
              <a:t>Year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468313" y="3284538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000" b="1"/>
              <a:t>Percent Survival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sp>
        <p:nvSpPr>
          <p:cNvPr id="80904" name="TextBox 7"/>
          <p:cNvSpPr txBox="1">
            <a:spLocks noChangeArrowheads="1"/>
          </p:cNvSpPr>
          <p:nvPr/>
        </p:nvSpPr>
        <p:spPr bwMode="auto">
          <a:xfrm>
            <a:off x="384590" y="6368534"/>
            <a:ext cx="4979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*Comparison of recipients who have survived the first 365 days post op v all lung </a:t>
            </a:r>
            <a:r>
              <a:rPr lang="en-AU" dirty="0" err="1" smtClean="0">
                <a:solidFill>
                  <a:srgbClr val="FFFFFF"/>
                </a:solidFill>
              </a:rPr>
              <a:t>tx</a:t>
            </a:r>
            <a:r>
              <a:rPr lang="en-AU" dirty="0" smtClean="0">
                <a:solidFill>
                  <a:srgbClr val="FFFFFF"/>
                </a:solidFill>
              </a:rPr>
              <a:t> recipients</a:t>
            </a:r>
          </a:p>
          <a:p>
            <a:r>
              <a:rPr lang="en-AU" dirty="0" smtClean="0">
                <a:solidFill>
                  <a:srgbClr val="FFFFFF"/>
                </a:solidFill>
              </a:rPr>
              <a:t>Survival </a:t>
            </a:r>
            <a:r>
              <a:rPr lang="en-AU" dirty="0">
                <a:solidFill>
                  <a:srgbClr val="FFFFFF"/>
                </a:solidFill>
              </a:rPr>
              <a:t>by Cutler-</a:t>
            </a:r>
            <a:r>
              <a:rPr lang="en-AU" dirty="0" err="1">
                <a:solidFill>
                  <a:srgbClr val="FFFFFF"/>
                </a:solidFill>
              </a:rPr>
              <a:t>Ederer</a:t>
            </a:r>
            <a:r>
              <a:rPr lang="en-AU" dirty="0">
                <a:solidFill>
                  <a:srgbClr val="FFFFFF"/>
                </a:solidFill>
              </a:rPr>
              <a:t> life tables, comparisons by log rank Cox-Mantel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69325" cy="1412875"/>
          </a:xfrm>
        </p:spPr>
        <p:txBody>
          <a:bodyPr/>
          <a:lstStyle/>
          <a:p>
            <a:r>
              <a:rPr lang="en-AU" sz="2800" dirty="0" smtClean="0">
                <a:solidFill>
                  <a:srgbClr val="FFFF00"/>
                </a:solidFill>
              </a:rPr>
              <a:t>ACTUARIAL SURVIVAL  ALL LUNGS POST OP SURVIVAL GT 365 days v All     1986 - 2018</a:t>
            </a:r>
            <a:endParaRPr lang="en-AU" sz="2800" dirty="0" smtClean="0"/>
          </a:p>
        </p:txBody>
      </p:sp>
      <p:graphicFrame>
        <p:nvGraphicFramePr>
          <p:cNvPr id="798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781235"/>
              </p:ext>
            </p:extLst>
          </p:nvPr>
        </p:nvGraphicFramePr>
        <p:xfrm>
          <a:off x="1116013" y="1412875"/>
          <a:ext cx="6335712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971" name="Worksheet" r:id="rId3" imgW="3800466" imgH="4886478" progId="Excel.Sheet.8">
                  <p:embed/>
                </p:oleObj>
              </mc:Choice>
              <mc:Fallback>
                <p:oleObj name="Worksheet" r:id="rId3" imgW="3800466" imgH="488647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412875"/>
                        <a:ext cx="6335712" cy="4978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6934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400" b="1" dirty="0">
                <a:solidFill>
                  <a:schemeClr val="folHlink"/>
                </a:solidFill>
              </a:rPr>
              <a:t>ANZCOTR </a:t>
            </a:r>
            <a:r>
              <a:rPr lang="en-AU" sz="1400" b="1" dirty="0" smtClean="0">
                <a:solidFill>
                  <a:schemeClr val="folHlink"/>
                </a:solidFill>
              </a:rPr>
              <a:t>2018</a:t>
            </a:r>
            <a:endParaRPr lang="en-AU" sz="1400" b="1" dirty="0">
              <a:solidFill>
                <a:schemeClr val="folHlink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116013" y="1700808"/>
            <a:ext cx="63367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2195736" y="1412875"/>
            <a:ext cx="0" cy="4978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4788024" y="1412875"/>
            <a:ext cx="0" cy="4978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846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153647</TotalTime>
  <Words>3151</Words>
  <Application>Microsoft Office PowerPoint</Application>
  <PresentationFormat>On-screen Show (4:3)</PresentationFormat>
  <Paragraphs>1233</Paragraphs>
  <Slides>109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109</vt:i4>
      </vt:variant>
    </vt:vector>
  </HeadingPairs>
  <TitlesOfParts>
    <vt:vector size="118" baseType="lpstr">
      <vt:lpstr>Arial</vt:lpstr>
      <vt:lpstr>Default Design</vt:lpstr>
      <vt:lpstr>1_Default Design</vt:lpstr>
      <vt:lpstr>2_Default Design</vt:lpstr>
      <vt:lpstr>3_Default Design</vt:lpstr>
      <vt:lpstr>Worksheet</vt:lpstr>
      <vt:lpstr>Chart</vt:lpstr>
      <vt:lpstr>Microsoft Graph Chart</vt:lpstr>
      <vt:lpstr>Microsoft Excel 97-2003 Worksheet</vt:lpstr>
      <vt:lpstr>THE AUSTRALIA AND NEW ZEALAND CARDIOTHORACIC ORGAN TRANSPLANT REGISTRY</vt:lpstr>
      <vt:lpstr>NUMBER OF ALL TRANSPLANT TYPES BY YEAR 1984 - 2018</vt:lpstr>
      <vt:lpstr>NUMBER OF ALL TRANSPLANTS*  1984 - 2018</vt:lpstr>
      <vt:lpstr>ALL HEART TRANSPLANTS BY HOSPITAL  1984 - 2018</vt:lpstr>
      <vt:lpstr>HEART LUNG TRANSPLANTS BY HOSPITAL 1986 - 2018</vt:lpstr>
      <vt:lpstr>SINGLE LUNG TRANSPLANTS BY HOSPITAL 1990 - 2018</vt:lpstr>
      <vt:lpstr> BILATERAL LUNG TRANSPLANTS BY HOSPITAL 1992 - 2018</vt:lpstr>
      <vt:lpstr>ANZ COMBINED WAITING LIST ACTIVITY 2018</vt:lpstr>
      <vt:lpstr>MEAN WAIT TIME IN DAYS TO TRANSPLANT BY        TRANSPLANT TYPE BY RECIPIENT ABO TYPE 2018 v All</vt:lpstr>
      <vt:lpstr>PRE TRANSPLANT DIAGNOSIS ALL HEARTS 1984 – 2018  n=2974</vt:lpstr>
      <vt:lpstr>PRE TRANSPLANT DIAGNOSIS ALL  HEARTS       1984 - 2018  n = 2974 </vt:lpstr>
      <vt:lpstr>PowerPoint Presentation</vt:lpstr>
      <vt:lpstr>PRE-TRANSPLANT STATUS* HEARTS 1993 - 2018</vt:lpstr>
      <vt:lpstr>DONOR / RECIPIENT STATE OF ORIGIN       HEARTS     1984 - 2018</vt:lpstr>
      <vt:lpstr>DONOR / RECIPIENT STATE OF ORIGIN  HEARTS 1984 - 2018</vt:lpstr>
      <vt:lpstr>MEAN WAITING TIME TO TRANSPLANT HEARTS 1984 - 2018</vt:lpstr>
      <vt:lpstr>WAITING DAYS TO HEART TRANSPLANT  1984-2018</vt:lpstr>
      <vt:lpstr>MEAN RECIPIENT AGE AT TRANSPLANT HEARTS     1984 -2018</vt:lpstr>
      <vt:lpstr>RECIPIENT AGE AT HEART TRANSPLANT  YEARS 1984 - 2018</vt:lpstr>
      <vt:lpstr>HEARTS MEAN DONOR AGE 1984 - 2018</vt:lpstr>
      <vt:lpstr>DONOR AGE HEARTS -  YEARS 1984-2018</vt:lpstr>
      <vt:lpstr>HEARTS – MEAN COLD ISCHEMIC TIME 1984 - 2018</vt:lpstr>
      <vt:lpstr>MEAN COLD HEART ISCHEMIC TIME (mins) 1984 to 2018</vt:lpstr>
      <vt:lpstr>ACTUARIAL SURVIVAL - HEART TRANSPLANT 1984 - 2018</vt:lpstr>
      <vt:lpstr>ACTUARIAL SURVIVAL  - HEART TRANSPLANT 1984 - 2018</vt:lpstr>
      <vt:lpstr>ACTUARIAL SURVIVAL ORTHOTOPIC v HETEROTOPIC v DCD* v DOMINO v RETRANSPLANT  HEARTS 1984 - 2018</vt:lpstr>
      <vt:lpstr>ACTUARIAL  SURVIVAL – ORTHOTOPIC  v HETEROTOPIC  DCD* v DOMINO v RETRANSPLANTS 1984 - 2018</vt:lpstr>
      <vt:lpstr>ACTUARIAL SURVIVAL ALL HEARTS   PERIOD COMPARISON 1984 – 2018</vt:lpstr>
      <vt:lpstr>ACTUARIAL SURVIVAL HEARTS PERIOD COMPARISON 1984 - 2018</vt:lpstr>
      <vt:lpstr>ACTUARIAL SURVIVAL PRE TRANSPLANT DIAGNOSIS 1984 - 2018</vt:lpstr>
      <vt:lpstr>ACTUARIAL SURVIVAL PRE TRANSPLANT DIAGNOSIS  HEARTS 1984 – 2018</vt:lpstr>
      <vt:lpstr>ACTUARIAL SURVIVAL PRE-TRANSPLANT STATUS* HEARTS 1984 - 2018</vt:lpstr>
      <vt:lpstr>ACTUARIAL SURVIVAL PRE-TRANSPLANT STATUS* HEARTS 1984 - 2018</vt:lpstr>
      <vt:lpstr>ACTUARIAL SURVIVAL BY RECIPIENT AGE AND GENDER HEARTS 1984 - 2018</vt:lpstr>
      <vt:lpstr>ACTUARIAL SURVIVAL RECIPIENT AGE BY GENDER HEARTS 1984 - 2018</vt:lpstr>
      <vt:lpstr>ACTUARIAL SURVIVAL RECIPIENT AGE HEARTS 1984 - 2018</vt:lpstr>
      <vt:lpstr>ACTUARIAL SURVIVAL RECIPIENT AGE HEARTS 1984 - 2018</vt:lpstr>
      <vt:lpstr>ACTUARIAL SURVIVAL DONOR AGE HEARTS 1984 - 2018</vt:lpstr>
      <vt:lpstr>ACTUARIAL SURVIVAL DONOR AGE HEARTS 1984 - 2018 </vt:lpstr>
      <vt:lpstr>ACTUARIAL SURVIVAL DONOR GENDER HEARTS 1984 - 2018</vt:lpstr>
      <vt:lpstr>ACTUARIAL SURVIVAL DONOR GENDER HEARTS 1984 - 2018</vt:lpstr>
      <vt:lpstr>ACTUARIAL SURVIVAL DONOR AGE AND DONOR GENDER HEARTS 1984 - 2018</vt:lpstr>
      <vt:lpstr>ACTUARIAL SURVIVAL DONOR AGE BY GENDER HEARTS 1984 - 2018</vt:lpstr>
      <vt:lpstr>ACTUARIAL SURVIVAL RECIPIENT GENDER HEARTS 1984 - 2018</vt:lpstr>
      <vt:lpstr>ACTUARIAL SURVIVAL RECIPIENT GENDER HEARTS 1984 - 2018</vt:lpstr>
      <vt:lpstr>ACTUARIAL SURVIVAL COLD ISCHEMIC TIME HEARTS 1984 - 2018</vt:lpstr>
      <vt:lpstr>ACTUARIAL SURVIVAL COLD ISCHEMIC TIME HEARTS 1984 - 2018</vt:lpstr>
      <vt:lpstr>ACTUARIAL SURVIVAL CROSSMATCH HEARTS 1984 - 2018</vt:lpstr>
      <vt:lpstr>ACTUARIAL SURVIVAL CROSSMATCH HEARTS 1984 - 2018</vt:lpstr>
      <vt:lpstr>ACTUARIAL SURVIVAL PEAK PRA ALL HEARTS 1984 - 2018</vt:lpstr>
      <vt:lpstr>ACTUARIAL SURVIVAL PEAK PANEL REACTIVE ANTIBODIES   ALL HEARTS    1984 - 2018</vt:lpstr>
      <vt:lpstr>ACTUARIAL SURVIVAL CMV IgG SEROLOGICAL STATUS HEARTS 1984 - 2018</vt:lpstr>
      <vt:lpstr>ACTUARIAL SURVIVAL CMV IgG SEROLOGICAL STATUS HEARTS 1984 - 2018</vt:lpstr>
      <vt:lpstr>ACTUARIAL SURVIVAL HLA         MISMATCH HEARTS 1984 - 2018</vt:lpstr>
      <vt:lpstr>ACTUARIAL SURVIVAL HLA  MISMATCH HEARTS 1984 - 2018</vt:lpstr>
      <vt:lpstr>ACTUARIAL SURVIVAL HLA DR LOCUS MISMATCH HEARTS 1984 - 2018</vt:lpstr>
      <vt:lpstr>ACTUARIAL SURVIVAL HLA DR LOCUS MISMATCH HEARTS 1984 - 2018</vt:lpstr>
      <vt:lpstr>ACTUARIAL SURVIVAL MALIGNANCIES HEARTS 1984 - 2018</vt:lpstr>
      <vt:lpstr>ACTUARIAL SURVIVAL MALIGNANCIES HEART 1984 - 2018</vt:lpstr>
      <vt:lpstr>MALIGNANCIES*  - HEART    n = 746     1984 - 2018</vt:lpstr>
      <vt:lpstr>MALIGNANCIES* - HEART N=746 1984 - 2018</vt:lpstr>
      <vt:lpstr>RECIPIENT CAUSE OF DEATH - HEARTS 1984 - 2018      n = 1458</vt:lpstr>
      <vt:lpstr>CAUSE OF DEATH HEARTS 1984 - 2018 </vt:lpstr>
      <vt:lpstr>CAUSE OF DEATH ALL HEARTS           &lt;5 YEARS AFTER TX 1984 - 2018</vt:lpstr>
      <vt:lpstr>CAUSE OF DEATH ALL HEARTS           ≥5 YEARS AFTER TX 1984-2018</vt:lpstr>
      <vt:lpstr>Reason for Transplant          Heart Lung 1986 – 2018 n=208</vt:lpstr>
      <vt:lpstr>REASON FOR TRANSPLANT HEART LUNG  n = 208    1986 - 2018</vt:lpstr>
      <vt:lpstr>REASON FOR TRANSPLANT HEART LUNG   PERIOD COMPARISON 1986-1996 v 1997-2018 </vt:lpstr>
      <vt:lpstr>Reason for Transplant         Single Lung 1990 – 2018 n=552</vt:lpstr>
      <vt:lpstr>REASON FOR TRANSPLANT SINGLE LUNG  1990 - 2018 n = 552</vt:lpstr>
      <vt:lpstr>Reason for Transplant Bilateral Lung 1992 – 2018  n=2750</vt:lpstr>
      <vt:lpstr>REASON FOR TRANSPLANT      BILATERAL LUNG 1992 - 2018  n = 2750</vt:lpstr>
      <vt:lpstr>Donor / Recipient State of Origin All Lungs* 1986 - 2018</vt:lpstr>
      <vt:lpstr>DONOR / RECIPIENT STATE OF ORIGIN*  ALL LUNGS 1986 - 2018</vt:lpstr>
      <vt:lpstr>Mean Wait to Transplant      All Lungs    1990 - 2018</vt:lpstr>
      <vt:lpstr>MEAN WAITING TIME IN DAYS TO LUNG TRANSPLANT – 1990 - 2018</vt:lpstr>
      <vt:lpstr>Mean Recipient Age at Transplant LUNGS 1989 - 2018</vt:lpstr>
      <vt:lpstr>MEAN RECIPIENT AGE AT LUNG TRANSPLANT 1989 - 2018</vt:lpstr>
      <vt:lpstr>Mean Donor Age at Transplant ALL LUNGS  1989 - 2018</vt:lpstr>
      <vt:lpstr>MEAN DONOR AGE AT TRANSPLANT LUNGS 1989 - 2018</vt:lpstr>
      <vt:lpstr>LUNGS  MEAN COLD ISCHEMIC TIME    1989 - 2018</vt:lpstr>
      <vt:lpstr>LUNGS - MEAN COLD ISCHEMIC TIME(mins) 1989 - 2018</vt:lpstr>
      <vt:lpstr>Recipient Gender % Lung Transplants 1986 - 2018</vt:lpstr>
      <vt:lpstr>Recipient Gender  Lung Transplants 1986 - 2018</vt:lpstr>
      <vt:lpstr>ACTUARIAL SURVIVAL ALL LUNG TRANSPLANTS 1986 - 2018</vt:lpstr>
      <vt:lpstr>ACTUARIAL SURVIVAL      ALL LUNGS 1986 - 2018</vt:lpstr>
      <vt:lpstr>ACTUARIAL SURVIVAL  LUNG DCD  DONORS v  DBD DONORS v X VIVO 2006 - 2018</vt:lpstr>
      <vt:lpstr>ACTUARIAL SURVIVAL  DCD DONORS v DBD DONORS v X VIVO 2006 - 2018</vt:lpstr>
      <vt:lpstr>ACTUARIAL SURVIVAL BILATERAL LUNG   PERIOD COMPARISON 1992 – 2018</vt:lpstr>
      <vt:lpstr>ACTUARIAL SURVIVAL RECIPIENT AGE   ALL LUNGS* 1986 - 2018</vt:lpstr>
      <vt:lpstr>ACTUARIAL SURVIVAL RECIPIENT AGE   ALL LUNGS 1984 - 2018</vt:lpstr>
      <vt:lpstr>ACTUARIAL SURVIVAL DONOR AGE   ALL LUNGS 1986 - 2018</vt:lpstr>
      <vt:lpstr>ACTUARIAL SURVIVAL DONOR AGE ALL LUNGS 1986 – 2018</vt:lpstr>
      <vt:lpstr>ACTUARIAL SURVIVAL ISCHEMIC TIME   ALL LUNGS 1986 - 2018</vt:lpstr>
      <vt:lpstr>ACTUARIAL SURVIVAL ISCHEMIC TIME  ALL LUNGS 1986 - 2018</vt:lpstr>
      <vt:lpstr>ACTUARIAL SURVIVAL CROSSMATCH* LUNGS 1986 - 2018</vt:lpstr>
      <vt:lpstr>ACTUARIAL SURVIVAL CROSSMATCH ALL LUNGS 1986 - 2018</vt:lpstr>
      <vt:lpstr>ACTUARIAL SURVIVAL GT 365 DAY POSTOP * SURVIVAL v ALL LUNGS 1986 - 2018</vt:lpstr>
      <vt:lpstr>ACTUARIAL SURVIVAL  ALL LUNGS POST OP SURVIVAL GT 365 days v All     1986 - 2018</vt:lpstr>
      <vt:lpstr>ACTUARIAL SURVIVAL CMV STATUS  ALL LUNGS 1986 - 2018</vt:lpstr>
      <vt:lpstr>ACTUARIAL SURVIVAL CMV STATUS  ALL LUNGS 1986 - 2018</vt:lpstr>
      <vt:lpstr>ACTUARIAL SURVIVAL HLA               MISMATCH  ALL LUNGS 1986 – 2018</vt:lpstr>
      <vt:lpstr>ACTUARIAL SURVIVAL HLA             MISMATCH  ALL LUNGS 1986 - 2018</vt:lpstr>
      <vt:lpstr>ACTUARIAL SURVIVAL HLA DR LOCUS MISMATCH  ALL LUNGS 1986 -2018</vt:lpstr>
      <vt:lpstr>ACTUARIAL SURVIVAL HLA DR LOCUS MISMATCH  ALL LUNGS 1986 – 2018</vt:lpstr>
      <vt:lpstr>CAUSE OF DEATH - ALL LUNGS 1986 - 2018</vt:lpstr>
      <vt:lpstr>CAUSE OF DEATH - LUNGS 1986 - 2018  n = 1800</vt:lpstr>
      <vt:lpstr>CAUSE OF DEATH ALL LUNGS &lt; 5 YEARS  POST TX</vt:lpstr>
      <vt:lpstr>CAUSE OF DEATH ALL LUNGS &lt; 6 Months  POST TX</vt:lpstr>
    </vt:vector>
  </TitlesOfParts>
  <Company>SVMHS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AUSTRALIA AND NEW ZEALAND CARDIOTHORACIC TRANSPLANT REGISTRY</dc:title>
  <dc:creator>ITSC</dc:creator>
  <cp:lastModifiedBy>Ross Pettersson</cp:lastModifiedBy>
  <cp:revision>3747</cp:revision>
  <cp:lastPrinted>2016-05-27T02:34:29Z</cp:lastPrinted>
  <dcterms:created xsi:type="dcterms:W3CDTF">2004-06-09T02:14:53Z</dcterms:created>
  <dcterms:modified xsi:type="dcterms:W3CDTF">2019-06-10T03:33:42Z</dcterms:modified>
</cp:coreProperties>
</file>